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77" r:id="rId2"/>
  </p:sldMasterIdLst>
  <p:notesMasterIdLst>
    <p:notesMasterId r:id="rId35"/>
  </p:notesMasterIdLst>
  <p:sldIdLst>
    <p:sldId id="278" r:id="rId3"/>
    <p:sldId id="309" r:id="rId4"/>
    <p:sldId id="310" r:id="rId5"/>
    <p:sldId id="295" r:id="rId6"/>
    <p:sldId id="296" r:id="rId7"/>
    <p:sldId id="311" r:id="rId8"/>
    <p:sldId id="312" r:id="rId9"/>
    <p:sldId id="316" r:id="rId10"/>
    <p:sldId id="314" r:id="rId11"/>
    <p:sldId id="317" r:id="rId12"/>
    <p:sldId id="318" r:id="rId13"/>
    <p:sldId id="319" r:id="rId14"/>
    <p:sldId id="320" r:id="rId15"/>
    <p:sldId id="321" r:id="rId16"/>
    <p:sldId id="288" r:id="rId17"/>
    <p:sldId id="298" r:id="rId18"/>
    <p:sldId id="299" r:id="rId19"/>
    <p:sldId id="325" r:id="rId20"/>
    <p:sldId id="300" r:id="rId21"/>
    <p:sldId id="326" r:id="rId22"/>
    <p:sldId id="303" r:id="rId23"/>
    <p:sldId id="304" r:id="rId24"/>
    <p:sldId id="327" r:id="rId25"/>
    <p:sldId id="306" r:id="rId26"/>
    <p:sldId id="328" r:id="rId27"/>
    <p:sldId id="308" r:id="rId28"/>
    <p:sldId id="289" r:id="rId29"/>
    <p:sldId id="322" r:id="rId30"/>
    <p:sldId id="323" r:id="rId31"/>
    <p:sldId id="280" r:id="rId32"/>
    <p:sldId id="324" r:id="rId33"/>
    <p:sldId id="293" r:id="rId3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FAF6"/>
    <a:srgbClr val="FCD0B4"/>
    <a:srgbClr val="FBFAF8"/>
    <a:srgbClr val="168ACD"/>
    <a:srgbClr val="EDBBFB"/>
    <a:srgbClr val="E8F896"/>
    <a:srgbClr val="202C8F"/>
    <a:srgbClr val="FDFBF6"/>
    <a:srgbClr val="AAC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9" autoAdjust="0"/>
  </p:normalViewPr>
  <p:slideViewPr>
    <p:cSldViewPr snapToGrid="0" snapToObjects="1">
      <p:cViewPr varScale="1">
        <p:scale>
          <a:sx n="60" d="100"/>
          <a:sy n="60" d="100"/>
        </p:scale>
        <p:origin x="72" y="1278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DF841-96A9-44FF-9281-BA4947A50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D69C9-A294-4BED-89A0-1F0C04365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54D0DF-303E-4BCA-BFD0-8B391C2F0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AE19A-FF6B-4D15-9742-0567BEA7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7D326-CE63-4B0B-90D0-AC3619BBF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8614-8FF5-4216-B16F-B4257B61B6F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1F0B4B-0753-42DC-8E4D-745D5D41CAB1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1A444D0-DD29-46DB-9436-CA9352EACDB5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A93D-6568-43F2-8981-A6A010996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7E422-4307-4411-A224-731C7CB98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80711-25C6-4584-9175-7D1D45B0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E77F1-BA70-43EF-B24D-213DC8C07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29DD8-E6D5-48B9-9C05-FCCED9CD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49113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4564-6DDF-4B41-9008-670B2EB8B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04E39-BE41-4168-810F-9B30CF72E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EE580-05CB-4CF6-BCEF-5B1D9012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EF3E5-1B05-492E-8FD0-5C3DA0C7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32254-F573-4F7F-863D-74E26CF2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8614-8FF5-4216-B16F-B4257B61B6F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F23F39-AB9C-4254-932B-5A7F96A56F60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F4FAA9-AFB5-48CC-9705-736223FFE563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22DFB2-9823-41EF-A53B-D9B143D88E56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DEDF14C-0AA1-47E1-AF3A-27F821181265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709827-5BAB-49CD-96BC-A625B6180DC1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15F39FD-B2FF-41A0-BC7B-DD0E347170D0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007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41B5B-F395-4F8B-8418-DFAABF61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DE2BC-54F2-47BB-887C-FEC41033A1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72F48-891D-4F73-8794-BAD8288B1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F1947-6FCC-4D4E-B9C4-9B945607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3E792-3B47-434F-9F7F-F082EB81C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E4E89-F21B-4867-ABC8-C0AC942E7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40439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B7B-E2C9-4BE9-B7D6-3F044A8A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394FC-CC84-4D84-BB90-8EAF35DF7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24DD9-9E7D-4B0C-B548-E9CDE8E67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CEF122-6483-4999-B460-8D8727379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E6A2D3-5FD4-4CB5-A064-3BC65F51B4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F3843-3749-49D7-9299-432939A07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FA2520-7CAE-4363-8F21-7A96369E0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FCA939-B179-4418-9E97-F988A943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Image 0" descr="preencoded.png">
            <a:extLst>
              <a:ext uri="{FF2B5EF4-FFF2-40B4-BE49-F238E27FC236}">
                <a16:creationId xmlns:a16="http://schemas.microsoft.com/office/drawing/2014/main" id="{36ED9D61-B87D-4AAE-A2F0-A9FBF4DC40E6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9633C6B-3083-4F23-9747-7D7DA0D7C5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2" name="Image 5" descr="preencoded.png">
            <a:extLst>
              <a:ext uri="{FF2B5EF4-FFF2-40B4-BE49-F238E27FC236}">
                <a16:creationId xmlns:a16="http://schemas.microsoft.com/office/drawing/2014/main" id="{2727D81C-DE00-4F2C-8D23-2C289DF2C408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6" descr="preencoded.png">
            <a:extLst>
              <a:ext uri="{FF2B5EF4-FFF2-40B4-BE49-F238E27FC236}">
                <a16:creationId xmlns:a16="http://schemas.microsoft.com/office/drawing/2014/main" id="{22E0CE7F-2FA1-4B4A-B304-FF998A84FF0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8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FCFD0-652A-4C19-8559-202A5C725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C1A94-88BE-4C53-BEDF-F84EB958F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F36907-B5FB-4D84-B14D-EABF60C05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F0B6-C487-4F49-AA9E-1196AB78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730DE2-69D6-461B-B654-1E4073F40E71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FA3A1F6-7158-4C43-850B-18D0E6F3A450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68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9AD9B-6F23-4E40-9670-5DDE4B0D8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70B23-3DB3-4210-AE42-73A1DBAC7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2773-FB51-4396-83AB-B0FB9DC3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2E1E02-21C7-476C-A7C6-B3A78136FB6E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7D9BC30-EF69-489C-87B1-6212E89D8881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667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2EE5-8680-4B52-9104-75F6DE16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33D5-4198-4E80-925D-15CC21101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A80CD6-C393-4AAC-8EEE-0B27FE71D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FC767-F2A7-44CB-BFC6-7926840F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087D9-CD1E-42C1-85E7-A23B0A7F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F7CAC-7FA7-42D6-BD50-177275563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0ADEA3-3536-4402-B140-768BFCDE54AE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616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F7877-0712-4290-AB49-2DCFF0F0C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A21F-3C9C-40E2-B338-CFCA3C594D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CC107-FB54-4B8D-B588-3D1FBDC243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5E22-A701-4F58-819D-953DC13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AE703-D389-41E2-8F65-A478C3B03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543D1-6F11-4BE4-80F8-BA153589A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9DE403-8855-49ED-856A-9D9AEB8A9121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6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1F92-D6D8-43DA-95C6-E41F5548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FDD0DC-B453-4BAA-9D46-D0A359281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FE5A-030B-4B78-A2E1-FD4A0B11C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6738B-4CC7-4CE1-8B24-293C7D63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541A4-5EDB-4368-82B7-005EA7DD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5138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C68D9B-D9F4-47DA-B743-22F845FA28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1CC31D-17A1-496B-BDD5-1EEF8F9B6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F6CC3-39F8-4361-A8C1-93A472D0E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E4ED8-DBA7-4A71-879C-A8048FE1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9C469-8D76-4C26-85C9-026DFB7AB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79466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E1D76-768D-441E-8CAA-CA2519F17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F3A2-BDE5-4CCE-921B-EC8684F57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B43A1-B0BA-40E5-AC18-AD0D0E1C93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80D80-3FC2-48D6-96C8-1B61EE948501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76A13-6C2D-44AB-B2DA-7548BD9023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C2E95-22E0-422E-9A11-9D120C50F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7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eb.telegram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.me/DQL_2022_bo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visualcapitalist.com/cp/ranking-countries-by-digital-quality-of-life-2022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45" y="1133224"/>
            <a:ext cx="6946083" cy="2790094"/>
          </a:xfrm>
        </p:spPr>
        <p:txBody>
          <a:bodyPr/>
          <a:lstStyle/>
          <a:p>
            <a:r>
              <a:rPr lang="en-US" cap="none" dirty="0"/>
              <a:t>Developing telegram bot</a:t>
            </a:r>
            <a:br>
              <a:rPr lang="en-US" cap="none" dirty="0"/>
            </a:br>
            <a:r>
              <a:rPr lang="en-US" cap="none" dirty="0">
                <a:solidFill>
                  <a:schemeClr val="accent1">
                    <a:lumMod val="50000"/>
                  </a:schemeClr>
                </a:solidFill>
              </a:rPr>
              <a:t>“Digital Wellbeing”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6" y="4220982"/>
            <a:ext cx="3493008" cy="878908"/>
          </a:xfrm>
        </p:spPr>
        <p:txBody>
          <a:bodyPr/>
          <a:lstStyle/>
          <a:p>
            <a:r>
              <a:rPr lang="en-US" dirty="0"/>
              <a:t>Natallia Kostsina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CED030-14B5-45A7-80A8-2FD51058B98A}"/>
              </a:ext>
            </a:extLst>
          </p:cNvPr>
          <p:cNvSpPr txBox="1"/>
          <p:nvPr/>
        </p:nvSpPr>
        <p:spPr>
          <a:xfrm>
            <a:off x="4551005" y="2984249"/>
            <a:ext cx="36972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@DQL_2022_bot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How the user can interact with data?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D95B-B984-4C10-A562-290CDD2506DB}"/>
              </a:ext>
            </a:extLst>
          </p:cNvPr>
          <p:cNvSpPr/>
          <p:nvPr/>
        </p:nvSpPr>
        <p:spPr>
          <a:xfrm>
            <a:off x="606488" y="5062465"/>
            <a:ext cx="271405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Typing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85E93-C841-42F3-A106-46F6F09D897A}"/>
              </a:ext>
            </a:extLst>
          </p:cNvPr>
          <p:cNvSpPr/>
          <p:nvPr/>
        </p:nvSpPr>
        <p:spPr>
          <a:xfrm>
            <a:off x="4563698" y="5108632"/>
            <a:ext cx="2736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Choose from the list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A76659-1A7D-47F5-8C6A-3A606B77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10592"/>
          <a:stretch/>
        </p:blipFill>
        <p:spPr bwMode="auto">
          <a:xfrm>
            <a:off x="606488" y="2740250"/>
            <a:ext cx="2736000" cy="19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9749F-879C-4263-AC5A-A9131643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98" y="1963078"/>
            <a:ext cx="2736000" cy="281726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93C0F57-5171-47A1-8939-DA75D453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33" y="2485014"/>
            <a:ext cx="3448841" cy="22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31441-7A7A-451E-80E8-2278ACD1B15B}"/>
              </a:ext>
            </a:extLst>
          </p:cNvPr>
          <p:cNvSpPr/>
          <p:nvPr/>
        </p:nvSpPr>
        <p:spPr>
          <a:xfrm>
            <a:off x="8358433" y="5051701"/>
            <a:ext cx="273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 recognition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BE0FB6-7388-4B6B-92A2-C77CB26482BC}"/>
              </a:ext>
            </a:extLst>
          </p:cNvPr>
          <p:cNvSpPr/>
          <p:nvPr/>
        </p:nvSpPr>
        <p:spPr>
          <a:xfrm>
            <a:off x="441818" y="1810264"/>
            <a:ext cx="3065340" cy="426405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BAD3EF-0A34-4C12-8714-0DD29DBE3350}"/>
              </a:ext>
            </a:extLst>
          </p:cNvPr>
          <p:cNvSpPr/>
          <p:nvPr/>
        </p:nvSpPr>
        <p:spPr>
          <a:xfrm>
            <a:off x="4379278" y="1795252"/>
            <a:ext cx="3065340" cy="426405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B35C5-871E-4446-A9DD-A582AC9C7378}"/>
              </a:ext>
            </a:extLst>
          </p:cNvPr>
          <p:cNvSpPr/>
          <p:nvPr/>
        </p:nvSpPr>
        <p:spPr>
          <a:xfrm>
            <a:off x="8316738" y="1567711"/>
            <a:ext cx="3552405" cy="47491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829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Examples of other solutions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3B466-EB28-42FD-8EC2-089384A85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954" y="1847587"/>
            <a:ext cx="5505837" cy="34705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B02145-57D2-4FFA-9EB5-474A7DB59D07}"/>
              </a:ext>
            </a:extLst>
          </p:cNvPr>
          <p:cNvSpPr/>
          <p:nvPr/>
        </p:nvSpPr>
        <p:spPr>
          <a:xfrm>
            <a:off x="4638612" y="5318146"/>
            <a:ext cx="339451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https://surfshark.com/dql2022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F21EBB-6C92-4820-B13C-5287EE532831}"/>
              </a:ext>
            </a:extLst>
          </p:cNvPr>
          <p:cNvSpPr/>
          <p:nvPr/>
        </p:nvSpPr>
        <p:spPr>
          <a:xfrm>
            <a:off x="3582954" y="5885497"/>
            <a:ext cx="440697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representation: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text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Interaction: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possibility to type country</a:t>
            </a:r>
          </a:p>
        </p:txBody>
      </p:sp>
    </p:spTree>
    <p:extLst>
      <p:ext uri="{BB962C8B-B14F-4D97-AF65-F5344CB8AC3E}">
        <p14:creationId xmlns:p14="http://schemas.microsoft.com/office/powerpoint/2010/main" val="225604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Examples of other solutions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02145-57D2-4FFA-9EB5-474A7DB59D07}"/>
              </a:ext>
            </a:extLst>
          </p:cNvPr>
          <p:cNvSpPr/>
          <p:nvPr/>
        </p:nvSpPr>
        <p:spPr>
          <a:xfrm>
            <a:off x="1732977" y="5318146"/>
            <a:ext cx="92057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https://www.visualcapitalist.com/cp/ranking-countries-by-digital-quality-of-life-2022/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F21EBB-6C92-4820-B13C-5287EE532831}"/>
              </a:ext>
            </a:extLst>
          </p:cNvPr>
          <p:cNvSpPr/>
          <p:nvPr/>
        </p:nvSpPr>
        <p:spPr>
          <a:xfrm>
            <a:off x="3582954" y="5885497"/>
            <a:ext cx="31854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representation: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table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Interaction: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DCB26-9D10-440C-A564-F06767A5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133" y="1728513"/>
            <a:ext cx="6721734" cy="3400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4523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Examples of other solutions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02145-57D2-4FFA-9EB5-474A7DB59D07}"/>
              </a:ext>
            </a:extLst>
          </p:cNvPr>
          <p:cNvSpPr/>
          <p:nvPr/>
        </p:nvSpPr>
        <p:spPr>
          <a:xfrm>
            <a:off x="707215" y="5318146"/>
            <a:ext cx="1125731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https://www.euronews.com/next/2022/09/21/which-european-country-has-the-best-digital-quality-of-life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F21EBB-6C92-4820-B13C-5287EE532831}"/>
              </a:ext>
            </a:extLst>
          </p:cNvPr>
          <p:cNvSpPr/>
          <p:nvPr/>
        </p:nvSpPr>
        <p:spPr>
          <a:xfrm>
            <a:off x="3582954" y="5885497"/>
            <a:ext cx="298671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representation: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text</a:t>
            </a:r>
          </a:p>
          <a:p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Interaction: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29B2B-D65D-4000-802F-4A47B8C7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119" y="1921605"/>
            <a:ext cx="5719762" cy="3229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376789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Selected approach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F21EBB-6C92-4820-B13C-5287EE532831}"/>
              </a:ext>
            </a:extLst>
          </p:cNvPr>
          <p:cNvSpPr/>
          <p:nvPr/>
        </p:nvSpPr>
        <p:spPr>
          <a:xfrm>
            <a:off x="391884" y="1741806"/>
            <a:ext cx="1134602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representation: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115B3-4114-422E-B4B9-65B0C6014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69" y="2224536"/>
            <a:ext cx="2709895" cy="17423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137C2A-99C1-44DD-A161-6A43E30B0721}"/>
              </a:ext>
            </a:extLst>
          </p:cNvPr>
          <p:cNvSpPr/>
          <p:nvPr/>
        </p:nvSpPr>
        <p:spPr>
          <a:xfrm>
            <a:off x="6404671" y="1712237"/>
            <a:ext cx="199605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	Interaction</a:t>
            </a:r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FA4913-E46C-4546-90E6-DC14DB4870E1}"/>
              </a:ext>
            </a:extLst>
          </p:cNvPr>
          <p:cNvSpPr/>
          <p:nvPr/>
        </p:nvSpPr>
        <p:spPr>
          <a:xfrm>
            <a:off x="1223204" y="3977422"/>
            <a:ext cx="114807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</a:rPr>
              <a:t>Bar charts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AA1160-DAD3-475D-924A-22584A640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9" y="4497031"/>
            <a:ext cx="2732025" cy="17939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B8DEADD-7EE6-4BF4-AA83-FBCD6E33E292}"/>
              </a:ext>
            </a:extLst>
          </p:cNvPr>
          <p:cNvSpPr/>
          <p:nvPr/>
        </p:nvSpPr>
        <p:spPr>
          <a:xfrm>
            <a:off x="1113293" y="6290951"/>
            <a:ext cx="118333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</a:rPr>
              <a:t>Inline text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14516E-1B52-46B4-802B-FD6121E6A52A}"/>
              </a:ext>
            </a:extLst>
          </p:cNvPr>
          <p:cNvSpPr/>
          <p:nvPr/>
        </p:nvSpPr>
        <p:spPr>
          <a:xfrm>
            <a:off x="7572793" y="3818006"/>
            <a:ext cx="23775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</a:rPr>
              <a:t>List of possible actions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B3C422-7E60-4FA6-86BB-A6068B411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379" y="2230425"/>
            <a:ext cx="1529569" cy="15750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D14BFA-4739-4CC9-A736-44C1B7D1AB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323" y="4346754"/>
            <a:ext cx="3404026" cy="194419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54F0BC-2798-4256-BF6F-5D6A1825B807}"/>
              </a:ext>
            </a:extLst>
          </p:cNvPr>
          <p:cNvSpPr/>
          <p:nvPr/>
        </p:nvSpPr>
        <p:spPr>
          <a:xfrm>
            <a:off x="8375672" y="6290951"/>
            <a:ext cx="853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</a:rPr>
              <a:t>Typing</a:t>
            </a:r>
            <a:endParaRPr lang="en-US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055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7392" y="2491426"/>
            <a:ext cx="2011680" cy="2825173"/>
          </a:xfrm>
        </p:spPr>
        <p:txBody>
          <a:bodyPr tIns="360000"/>
          <a:lstStyle/>
          <a:p>
            <a:r>
              <a:rPr lang="en-US" dirty="0"/>
              <a:t>DQL of selected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F5E5ABF9-5F3B-4648-9F56-3648A782C75E}"/>
              </a:ext>
            </a:extLst>
          </p:cNvPr>
          <p:cNvSpPr txBox="1">
            <a:spLocks/>
          </p:cNvSpPr>
          <p:nvPr/>
        </p:nvSpPr>
        <p:spPr>
          <a:xfrm>
            <a:off x="9541147" y="2491427"/>
            <a:ext cx="2011680" cy="2825173"/>
          </a:xfrm>
          <a:prstGeom prst="rect">
            <a:avLst/>
          </a:prstGeom>
          <a:noFill/>
          <a:ln w="12700">
            <a:solidFill>
              <a:srgbClr val="EDBBFB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survey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9990"/>
            <a:ext cx="10671048" cy="768096"/>
          </a:xfrm>
        </p:spPr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DQL of all countries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3800733"/>
            <a:ext cx="2011680" cy="1516124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Type country name and see which </a:t>
            </a:r>
            <a:r>
              <a:rPr lang="en-US" b="1" u="sng" dirty="0"/>
              <a:t>rank</a:t>
            </a:r>
            <a:r>
              <a:rPr lang="en-US" dirty="0"/>
              <a:t> it has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915839"/>
            <a:ext cx="1920240" cy="1371600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u="sng" dirty="0"/>
              <a:t>detailed info </a:t>
            </a:r>
            <a:r>
              <a:rPr lang="en-US" dirty="0"/>
              <a:t>about a country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Compare</a:t>
            </a:r>
            <a:r>
              <a:rPr lang="en-US" dirty="0"/>
              <a:t> countries according to their DQL Indexes</a:t>
            </a:r>
            <a:endParaRPr lang="en-US" b="1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8F896"/>
            </a:solidFill>
          </a:ln>
        </p:spPr>
        <p:txBody>
          <a:bodyPr/>
          <a:lstStyle/>
          <a:p>
            <a:r>
              <a:rPr lang="en-US" dirty="0"/>
              <a:t>TOP-5 countries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2" y="3800733"/>
            <a:ext cx="2011682" cy="1516124"/>
          </a:xfrm>
          <a:solidFill>
            <a:srgbClr val="E8F896"/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detailed info about </a:t>
            </a:r>
            <a:r>
              <a:rPr lang="en-US" b="1" u="sng" dirty="0"/>
              <a:t>top-5</a:t>
            </a:r>
            <a:r>
              <a:rPr lang="en-US" b="1" dirty="0"/>
              <a:t> </a:t>
            </a:r>
            <a:r>
              <a:rPr lang="en-US" dirty="0"/>
              <a:t>countries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Get info in the form of </a:t>
            </a:r>
            <a:r>
              <a:rPr lang="en-US" sz="1400" b="1" u="sng" dirty="0"/>
              <a:t>bar</a:t>
            </a:r>
            <a:r>
              <a:rPr lang="en-US" sz="1400" dirty="0"/>
              <a:t> </a:t>
            </a:r>
            <a:r>
              <a:rPr lang="en-US" sz="1400" b="1" u="sng" dirty="0"/>
              <a:t>charts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Sort results: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rank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country</a:t>
            </a:r>
            <a:r>
              <a:rPr lang="en-US" sz="1400" dirty="0"/>
              <a:t> in alphabetical order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country rank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FF4F3C-4186-4EBB-8A65-07D6160EAB84}"/>
              </a:ext>
            </a:extLst>
          </p:cNvPr>
          <p:cNvSpPr/>
          <p:nvPr/>
        </p:nvSpPr>
        <p:spPr>
          <a:xfrm>
            <a:off x="1151369" y="1812805"/>
            <a:ext cx="1008000" cy="10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0CB9FDD-3656-4BD4-B380-3392803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0" y="1951806"/>
            <a:ext cx="650596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428B3-E6C9-41CE-9C0C-D644906F2588}"/>
              </a:ext>
            </a:extLst>
          </p:cNvPr>
          <p:cNvGrpSpPr/>
          <p:nvPr/>
        </p:nvGrpSpPr>
        <p:grpSpPr>
          <a:xfrm>
            <a:off x="3448614" y="1803408"/>
            <a:ext cx="1008000" cy="1008000"/>
            <a:chOff x="5222614" y="1380575"/>
            <a:chExt cx="1008000" cy="100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CCED8A-163F-4155-8340-7B022FCAFCA7}"/>
                </a:ext>
              </a:extLst>
            </p:cNvPr>
            <p:cNvSpPr/>
            <p:nvPr/>
          </p:nvSpPr>
          <p:spPr>
            <a:xfrm>
              <a:off x="5222614" y="1380575"/>
              <a:ext cx="1008000" cy="10080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CFC0F49-1E76-4FAE-8648-4D1EA40FF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638" y="1529160"/>
              <a:ext cx="669304" cy="66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ED5F3AC-26E5-4857-A52F-44FA0D837728}"/>
              </a:ext>
            </a:extLst>
          </p:cNvPr>
          <p:cNvSpPr/>
          <p:nvPr/>
        </p:nvSpPr>
        <p:spPr>
          <a:xfrm>
            <a:off x="5640175" y="1813133"/>
            <a:ext cx="1008000" cy="1008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F2C58710-95D1-43BE-95A9-88EA36F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72" y="2021687"/>
            <a:ext cx="781919" cy="5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4DC209A-F58A-41B3-88EB-04A0AC55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36" y="1810906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BB3957D6-14DE-4155-8783-DA8DED8E43C5}"/>
              </a:ext>
            </a:extLst>
          </p:cNvPr>
          <p:cNvSpPr txBox="1">
            <a:spLocks/>
          </p:cNvSpPr>
          <p:nvPr/>
        </p:nvSpPr>
        <p:spPr>
          <a:xfrm>
            <a:off x="9544644" y="3800732"/>
            <a:ext cx="2011680" cy="1516124"/>
          </a:xfrm>
          <a:prstGeom prst="rect">
            <a:avLst/>
          </a:prstGeom>
          <a:solidFill>
            <a:srgbClr val="EDBBF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about the </a:t>
            </a:r>
            <a:r>
              <a:rPr lang="en-US" b="1" u="sng" dirty="0"/>
              <a:t>survey</a:t>
            </a:r>
            <a:r>
              <a:rPr lang="en-US" dirty="0"/>
              <a:t> and the </a:t>
            </a:r>
            <a:r>
              <a:rPr lang="en-US" b="1" u="sng" dirty="0"/>
              <a:t>metrics</a:t>
            </a:r>
            <a:r>
              <a:rPr lang="en-US" dirty="0"/>
              <a:t> used to calculate DQL Index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6AA2D1-42DF-4E35-B3D0-56ABBE8D48C3}"/>
              </a:ext>
            </a:extLst>
          </p:cNvPr>
          <p:cNvSpPr/>
          <p:nvPr/>
        </p:nvSpPr>
        <p:spPr>
          <a:xfrm>
            <a:off x="9999286" y="1810301"/>
            <a:ext cx="1008000" cy="1008000"/>
          </a:xfrm>
          <a:prstGeom prst="ellipse">
            <a:avLst/>
          </a:prstGeom>
          <a:solidFill>
            <a:srgbClr val="FBFAF8"/>
          </a:solidFill>
          <a:ln>
            <a:solidFill>
              <a:srgbClr val="EDBBF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9EB70A7-08A3-4006-AC04-E213E3D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385" y="2005637"/>
            <a:ext cx="697803" cy="6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5A1E82-676E-4750-A472-D50119D28F7E}"/>
              </a:ext>
            </a:extLst>
          </p:cNvPr>
          <p:cNvSpPr/>
          <p:nvPr/>
        </p:nvSpPr>
        <p:spPr>
          <a:xfrm>
            <a:off x="373026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2B2AE-C010-42A4-989D-E854F3491DCB}"/>
              </a:ext>
            </a:extLst>
          </p:cNvPr>
          <p:cNvSpPr/>
          <p:nvPr/>
        </p:nvSpPr>
        <p:spPr>
          <a:xfrm>
            <a:off x="2545437" y="1427582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2F2302-4060-480E-8D59-07CCA98FF659}"/>
              </a:ext>
            </a:extLst>
          </p:cNvPr>
          <p:cNvSpPr/>
          <p:nvPr/>
        </p:nvSpPr>
        <p:spPr>
          <a:xfrm>
            <a:off x="4836801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2B9AB8-C4AF-465C-B336-50E74CA3CC48}"/>
              </a:ext>
            </a:extLst>
          </p:cNvPr>
          <p:cNvSpPr/>
          <p:nvPr/>
        </p:nvSpPr>
        <p:spPr>
          <a:xfrm>
            <a:off x="7014373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F208A-07F2-4F7D-8625-69ACB318F4C0}"/>
              </a:ext>
            </a:extLst>
          </p:cNvPr>
          <p:cNvSpPr/>
          <p:nvPr/>
        </p:nvSpPr>
        <p:spPr>
          <a:xfrm>
            <a:off x="9192155" y="1360776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49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290136"/>
            <a:ext cx="6767513" cy="766762"/>
          </a:xfrm>
        </p:spPr>
        <p:txBody>
          <a:bodyPr/>
          <a:lstStyle/>
          <a:p>
            <a:r>
              <a:rPr lang="en-US" sz="2800" dirty="0"/>
              <a:t>DQL of all countries</a:t>
            </a:r>
            <a:endParaRPr lang="ru-RU" sz="2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9E5E79-EF5B-49E9-A5F1-7E902764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57" b="19951"/>
          <a:stretch/>
        </p:blipFill>
        <p:spPr>
          <a:xfrm>
            <a:off x="608045" y="1652856"/>
            <a:ext cx="4551784" cy="402561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9D41F81-C7C7-49E4-BC6F-4B83B5FBEFE0}"/>
              </a:ext>
            </a:extLst>
          </p:cNvPr>
          <p:cNvSpPr txBox="1">
            <a:spLocks/>
          </p:cNvSpPr>
          <p:nvPr/>
        </p:nvSpPr>
        <p:spPr>
          <a:xfrm>
            <a:off x="1029476" y="5499570"/>
            <a:ext cx="3159969" cy="766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 by rank</a:t>
            </a:r>
            <a:endParaRPr lang="ru-RU" sz="2000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A5D7B4-4630-43CF-988D-FE55CF6B4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94" y="1652856"/>
            <a:ext cx="4819261" cy="411552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982E9C97-11D7-4A39-AC32-84D033AA2B4D}"/>
              </a:ext>
            </a:extLst>
          </p:cNvPr>
          <p:cNvSpPr txBox="1">
            <a:spLocks/>
          </p:cNvSpPr>
          <p:nvPr/>
        </p:nvSpPr>
        <p:spPr>
          <a:xfrm>
            <a:off x="7594339" y="5499570"/>
            <a:ext cx="3159969" cy="766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Sort by country</a:t>
            </a:r>
            <a:endParaRPr lang="ru-RU" sz="2000" b="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26446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29222"/>
            <a:ext cx="6767513" cy="766762"/>
          </a:xfrm>
        </p:spPr>
        <p:txBody>
          <a:bodyPr/>
          <a:lstStyle/>
          <a:p>
            <a:r>
              <a:rPr lang="en-US" sz="2800" dirty="0"/>
              <a:t>DQL of all countries</a:t>
            </a:r>
            <a:endParaRPr lang="ru-RU" sz="28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D0164D4-555F-4313-B1E2-741015BB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55" y="752397"/>
            <a:ext cx="8367228" cy="58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69648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7392" y="2491426"/>
            <a:ext cx="2011680" cy="2825173"/>
          </a:xfrm>
        </p:spPr>
        <p:txBody>
          <a:bodyPr tIns="360000"/>
          <a:lstStyle/>
          <a:p>
            <a:r>
              <a:rPr lang="en-US" dirty="0"/>
              <a:t>DQL of selected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F5E5ABF9-5F3B-4648-9F56-3648A782C75E}"/>
              </a:ext>
            </a:extLst>
          </p:cNvPr>
          <p:cNvSpPr txBox="1">
            <a:spLocks/>
          </p:cNvSpPr>
          <p:nvPr/>
        </p:nvSpPr>
        <p:spPr>
          <a:xfrm>
            <a:off x="9541147" y="2491427"/>
            <a:ext cx="2011680" cy="2825173"/>
          </a:xfrm>
          <a:prstGeom prst="rect">
            <a:avLst/>
          </a:prstGeom>
          <a:noFill/>
          <a:ln w="12700">
            <a:solidFill>
              <a:srgbClr val="EDBBFB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survey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9990"/>
            <a:ext cx="10671048" cy="768096"/>
          </a:xfrm>
        </p:spPr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DQL of all countries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3800733"/>
            <a:ext cx="2011680" cy="1516124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Type country name and see which </a:t>
            </a:r>
            <a:r>
              <a:rPr lang="en-US" b="1" u="sng" dirty="0"/>
              <a:t>rank</a:t>
            </a:r>
            <a:r>
              <a:rPr lang="en-US" dirty="0"/>
              <a:t> it has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915839"/>
            <a:ext cx="1920240" cy="1371600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u="sng" dirty="0"/>
              <a:t>detailed info </a:t>
            </a:r>
            <a:r>
              <a:rPr lang="en-US" dirty="0"/>
              <a:t>about a country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Compare</a:t>
            </a:r>
            <a:r>
              <a:rPr lang="en-US" dirty="0"/>
              <a:t> countries according to their DQL Indexes</a:t>
            </a:r>
            <a:endParaRPr lang="en-US" b="1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8F896"/>
            </a:solidFill>
          </a:ln>
        </p:spPr>
        <p:txBody>
          <a:bodyPr/>
          <a:lstStyle/>
          <a:p>
            <a:r>
              <a:rPr lang="en-US" dirty="0"/>
              <a:t>TOP-5 countries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2" y="3800733"/>
            <a:ext cx="2011682" cy="1516124"/>
          </a:xfrm>
          <a:solidFill>
            <a:srgbClr val="E8F896"/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detailed info about </a:t>
            </a:r>
            <a:r>
              <a:rPr lang="en-US" b="1" u="sng" dirty="0"/>
              <a:t>top-5</a:t>
            </a:r>
            <a:r>
              <a:rPr lang="en-US" b="1" dirty="0"/>
              <a:t> </a:t>
            </a:r>
            <a:r>
              <a:rPr lang="en-US" dirty="0"/>
              <a:t>countries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Get info in the form of </a:t>
            </a:r>
            <a:r>
              <a:rPr lang="en-US" sz="1400" b="1" u="sng" dirty="0"/>
              <a:t>bar</a:t>
            </a:r>
            <a:r>
              <a:rPr lang="en-US" sz="1400" dirty="0"/>
              <a:t> </a:t>
            </a:r>
            <a:r>
              <a:rPr lang="en-US" sz="1400" b="1" u="sng" dirty="0"/>
              <a:t>charts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Sort results: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rank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country</a:t>
            </a:r>
            <a:r>
              <a:rPr lang="en-US" sz="1400" dirty="0"/>
              <a:t> in alphabetical order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country rank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FF4F3C-4186-4EBB-8A65-07D6160EAB84}"/>
              </a:ext>
            </a:extLst>
          </p:cNvPr>
          <p:cNvSpPr/>
          <p:nvPr/>
        </p:nvSpPr>
        <p:spPr>
          <a:xfrm>
            <a:off x="1151369" y="1812805"/>
            <a:ext cx="1008000" cy="10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0CB9FDD-3656-4BD4-B380-3392803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0" y="1951806"/>
            <a:ext cx="650596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428B3-E6C9-41CE-9C0C-D644906F2588}"/>
              </a:ext>
            </a:extLst>
          </p:cNvPr>
          <p:cNvGrpSpPr/>
          <p:nvPr/>
        </p:nvGrpSpPr>
        <p:grpSpPr>
          <a:xfrm>
            <a:off x="3448614" y="1803408"/>
            <a:ext cx="1008000" cy="1008000"/>
            <a:chOff x="5222614" y="1380575"/>
            <a:chExt cx="1008000" cy="100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CCED8A-163F-4155-8340-7B022FCAFCA7}"/>
                </a:ext>
              </a:extLst>
            </p:cNvPr>
            <p:cNvSpPr/>
            <p:nvPr/>
          </p:nvSpPr>
          <p:spPr>
            <a:xfrm>
              <a:off x="5222614" y="1380575"/>
              <a:ext cx="1008000" cy="10080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CFC0F49-1E76-4FAE-8648-4D1EA40FF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638" y="1529160"/>
              <a:ext cx="669304" cy="66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ED5F3AC-26E5-4857-A52F-44FA0D837728}"/>
              </a:ext>
            </a:extLst>
          </p:cNvPr>
          <p:cNvSpPr/>
          <p:nvPr/>
        </p:nvSpPr>
        <p:spPr>
          <a:xfrm>
            <a:off x="5640175" y="1813133"/>
            <a:ext cx="1008000" cy="1008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F2C58710-95D1-43BE-95A9-88EA36F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72" y="2021687"/>
            <a:ext cx="781919" cy="5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4DC209A-F58A-41B3-88EB-04A0AC55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36" y="1810906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BB3957D6-14DE-4155-8783-DA8DED8E43C5}"/>
              </a:ext>
            </a:extLst>
          </p:cNvPr>
          <p:cNvSpPr txBox="1">
            <a:spLocks/>
          </p:cNvSpPr>
          <p:nvPr/>
        </p:nvSpPr>
        <p:spPr>
          <a:xfrm>
            <a:off x="9544644" y="3800732"/>
            <a:ext cx="2011680" cy="1516124"/>
          </a:xfrm>
          <a:prstGeom prst="rect">
            <a:avLst/>
          </a:prstGeom>
          <a:solidFill>
            <a:srgbClr val="EDBBF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about the </a:t>
            </a:r>
            <a:r>
              <a:rPr lang="en-US" b="1" u="sng" dirty="0"/>
              <a:t>survey</a:t>
            </a:r>
            <a:r>
              <a:rPr lang="en-US" dirty="0"/>
              <a:t> and the </a:t>
            </a:r>
            <a:r>
              <a:rPr lang="en-US" b="1" u="sng" dirty="0"/>
              <a:t>metrics</a:t>
            </a:r>
            <a:r>
              <a:rPr lang="en-US" dirty="0"/>
              <a:t> used to calculate DQL Index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6AA2D1-42DF-4E35-B3D0-56ABBE8D48C3}"/>
              </a:ext>
            </a:extLst>
          </p:cNvPr>
          <p:cNvSpPr/>
          <p:nvPr/>
        </p:nvSpPr>
        <p:spPr>
          <a:xfrm>
            <a:off x="9999286" y="1810301"/>
            <a:ext cx="1008000" cy="1008000"/>
          </a:xfrm>
          <a:prstGeom prst="ellipse">
            <a:avLst/>
          </a:prstGeom>
          <a:solidFill>
            <a:srgbClr val="FBFAF8"/>
          </a:solidFill>
          <a:ln>
            <a:solidFill>
              <a:srgbClr val="EDBBF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9EB70A7-08A3-4006-AC04-E213E3D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385" y="2005637"/>
            <a:ext cx="697803" cy="6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312B2AE-C010-42A4-989D-E854F3491DCB}"/>
              </a:ext>
            </a:extLst>
          </p:cNvPr>
          <p:cNvSpPr/>
          <p:nvPr/>
        </p:nvSpPr>
        <p:spPr>
          <a:xfrm>
            <a:off x="2545437" y="1427582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C2F2302-4060-480E-8D59-07CCA98FF659}"/>
              </a:ext>
            </a:extLst>
          </p:cNvPr>
          <p:cNvSpPr/>
          <p:nvPr/>
        </p:nvSpPr>
        <p:spPr>
          <a:xfrm>
            <a:off x="4836801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2B9AB8-C4AF-465C-B336-50E74CA3CC48}"/>
              </a:ext>
            </a:extLst>
          </p:cNvPr>
          <p:cNvSpPr/>
          <p:nvPr/>
        </p:nvSpPr>
        <p:spPr>
          <a:xfrm>
            <a:off x="7014373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F208A-07F2-4F7D-8625-69ACB318F4C0}"/>
              </a:ext>
            </a:extLst>
          </p:cNvPr>
          <p:cNvSpPr/>
          <p:nvPr/>
        </p:nvSpPr>
        <p:spPr>
          <a:xfrm>
            <a:off x="9192155" y="1360776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82894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156255"/>
            <a:ext cx="6767513" cy="766762"/>
          </a:xfrm>
        </p:spPr>
        <p:txBody>
          <a:bodyPr/>
          <a:lstStyle/>
          <a:p>
            <a:r>
              <a:rPr lang="en-US" sz="2800" dirty="0"/>
              <a:t>DQL of selected countries</a:t>
            </a:r>
            <a:endParaRPr lang="ru-RU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49E2A-7989-47C6-88C3-16BEE3B0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78" y="1084975"/>
            <a:ext cx="6301953" cy="533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7774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0546FE-6186-43F9-B4D2-B1FA8C9C4929}"/>
              </a:ext>
            </a:extLst>
          </p:cNvPr>
          <p:cNvSpPr/>
          <p:nvPr/>
        </p:nvSpPr>
        <p:spPr>
          <a:xfrm>
            <a:off x="2304661" y="731317"/>
            <a:ext cx="9619861" cy="6126683"/>
          </a:xfrm>
          <a:prstGeom prst="rect">
            <a:avLst/>
          </a:prstGeom>
          <a:solidFill>
            <a:srgbClr val="FBFAF8"/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FDF35-00A6-41AA-B9D7-934B06EB2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9381" y="223547"/>
            <a:ext cx="6247779" cy="588963"/>
          </a:xfrm>
        </p:spPr>
        <p:txBody>
          <a:bodyPr/>
          <a:lstStyle/>
          <a:p>
            <a:r>
              <a:rPr lang="en-US" dirty="0"/>
              <a:t>Technical requirements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23742-DDA3-4325-8EC4-1AC96C15A8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5798" y="1126736"/>
            <a:ext cx="9041362" cy="1569812"/>
          </a:xfrm>
        </p:spPr>
        <p:txBody>
          <a:bodyPr/>
          <a:lstStyle/>
          <a:p>
            <a:r>
              <a:rPr lang="en-US" dirty="0"/>
              <a:t>1.   Install </a:t>
            </a:r>
            <a:r>
              <a:rPr lang="en-US" b="1" dirty="0"/>
              <a:t>Telegram </a:t>
            </a:r>
            <a:r>
              <a:rPr lang="en-US" dirty="0"/>
              <a:t>(supported OS:  iOS (9.0 and above), Android (6.0 and up), Windows, macOS, Linux )</a:t>
            </a:r>
          </a:p>
          <a:p>
            <a:r>
              <a:rPr lang="en-US" dirty="0"/>
              <a:t>	</a:t>
            </a:r>
            <a:r>
              <a:rPr lang="en-US" b="1" dirty="0"/>
              <a:t>OR</a:t>
            </a:r>
          </a:p>
          <a:p>
            <a:r>
              <a:rPr lang="en-US" dirty="0"/>
              <a:t>     Use web application: </a:t>
            </a:r>
            <a:r>
              <a:rPr lang="en-US" b="1" dirty="0">
                <a:hlinkClick r:id="rId2"/>
              </a:rPr>
              <a:t>Web Telegram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4D9C4A-62AD-4834-AD4D-A8A86CD4B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8108737" y="1708312"/>
            <a:ext cx="3918423" cy="4655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1AF51F-3E44-44E0-999B-C88DD61C2391}"/>
              </a:ext>
            </a:extLst>
          </p:cNvPr>
          <p:cNvSpPr txBox="1"/>
          <p:nvPr/>
        </p:nvSpPr>
        <p:spPr>
          <a:xfrm>
            <a:off x="2855171" y="2729993"/>
            <a:ext cx="6148872" cy="3052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Type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@DQL_2022_bot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</a:rPr>
              <a:t>in 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</a:rPr>
              <a:t>search field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</a:rPr>
              <a:t>OR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</a:rPr>
              <a:t> follow the link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https://t.me/DQL_2022_bot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abon Next LT"/>
                <a:ea typeface="Arial Regular" pitchFamily="34" charset="-122"/>
                <a:cs typeface="Arial Black" panose="020B0604020202020204" pitchFamily="34" charset="0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Sabon Next LT"/>
                <a:ea typeface="Arial Regular" pitchFamily="34" charset="-122"/>
                <a:cs typeface="+mn-cs"/>
              </a:rPr>
              <a:t>Click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uLnTx/>
                <a:uFillTx/>
                <a:latin typeface="Sabon Next LT"/>
                <a:ea typeface="Arial Regular" pitchFamily="34" charset="-122"/>
                <a:cs typeface="+mn-cs"/>
              </a:rPr>
              <a:t>Start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uLnTx/>
                <a:uFillTx/>
                <a:latin typeface="Sabon Next LT"/>
                <a:ea typeface="Arial Regular" pitchFamily="34" charset="-122"/>
                <a:cs typeface="+mn-cs"/>
              </a:rPr>
              <a:t> or type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uLnTx/>
                <a:uFillTx/>
                <a:latin typeface="Sabon Next LT"/>
                <a:ea typeface="Arial Regular" pitchFamily="34" charset="-122"/>
                <a:cs typeface="+mn-cs"/>
              </a:rPr>
              <a:t>/start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 startAt="2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F2C8F"/>
                </a:solidFill>
                <a:uLnTx/>
                <a:uFillTx/>
                <a:latin typeface="Sabon Next LT"/>
                <a:ea typeface="Arial Regular" pitchFamily="34" charset="-122"/>
                <a:cs typeface="+mn-cs"/>
              </a:rPr>
              <a:t>Choose action from the list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uLnTx/>
              <a:uFillTx/>
              <a:latin typeface="Sabon Next 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93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7392" y="2491426"/>
            <a:ext cx="2011680" cy="2825173"/>
          </a:xfrm>
        </p:spPr>
        <p:txBody>
          <a:bodyPr tIns="360000"/>
          <a:lstStyle/>
          <a:p>
            <a:r>
              <a:rPr lang="en-US" dirty="0"/>
              <a:t>DQL of selected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F5E5ABF9-5F3B-4648-9F56-3648A782C75E}"/>
              </a:ext>
            </a:extLst>
          </p:cNvPr>
          <p:cNvSpPr txBox="1">
            <a:spLocks/>
          </p:cNvSpPr>
          <p:nvPr/>
        </p:nvSpPr>
        <p:spPr>
          <a:xfrm>
            <a:off x="9541147" y="2491427"/>
            <a:ext cx="2011680" cy="2825173"/>
          </a:xfrm>
          <a:prstGeom prst="rect">
            <a:avLst/>
          </a:prstGeom>
          <a:noFill/>
          <a:ln w="12700">
            <a:solidFill>
              <a:srgbClr val="EDBBFB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survey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9990"/>
            <a:ext cx="10671048" cy="768096"/>
          </a:xfrm>
        </p:spPr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DQL of all countries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3800733"/>
            <a:ext cx="2011680" cy="1516124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Type country name and see which </a:t>
            </a:r>
            <a:r>
              <a:rPr lang="en-US" b="1" u="sng" dirty="0"/>
              <a:t>rank</a:t>
            </a:r>
            <a:r>
              <a:rPr lang="en-US" dirty="0"/>
              <a:t> it has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915839"/>
            <a:ext cx="1920240" cy="1371600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u="sng" dirty="0"/>
              <a:t>detailed info </a:t>
            </a:r>
            <a:r>
              <a:rPr lang="en-US" dirty="0"/>
              <a:t>about a country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Compare</a:t>
            </a:r>
            <a:r>
              <a:rPr lang="en-US" dirty="0"/>
              <a:t> countries according to their DQL Indexes</a:t>
            </a:r>
            <a:endParaRPr lang="en-US" b="1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8F896"/>
            </a:solidFill>
          </a:ln>
        </p:spPr>
        <p:txBody>
          <a:bodyPr/>
          <a:lstStyle/>
          <a:p>
            <a:r>
              <a:rPr lang="en-US" dirty="0"/>
              <a:t>TOP-5 countries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2" y="3800733"/>
            <a:ext cx="2011682" cy="1516124"/>
          </a:xfrm>
          <a:solidFill>
            <a:srgbClr val="E8F896"/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detailed info about </a:t>
            </a:r>
            <a:r>
              <a:rPr lang="en-US" b="1" u="sng" dirty="0"/>
              <a:t>top-5</a:t>
            </a:r>
            <a:r>
              <a:rPr lang="en-US" b="1" dirty="0"/>
              <a:t> </a:t>
            </a:r>
            <a:r>
              <a:rPr lang="en-US" dirty="0"/>
              <a:t>countries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Get info in the form of </a:t>
            </a:r>
            <a:r>
              <a:rPr lang="en-US" sz="1400" b="1" u="sng" dirty="0"/>
              <a:t>bar</a:t>
            </a:r>
            <a:r>
              <a:rPr lang="en-US" sz="1400" dirty="0"/>
              <a:t> </a:t>
            </a:r>
            <a:r>
              <a:rPr lang="en-US" sz="1400" b="1" u="sng" dirty="0"/>
              <a:t>charts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Sort results: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rank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country</a:t>
            </a:r>
            <a:r>
              <a:rPr lang="en-US" sz="1400" dirty="0"/>
              <a:t> in alphabetical order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country rank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FF4F3C-4186-4EBB-8A65-07D6160EAB84}"/>
              </a:ext>
            </a:extLst>
          </p:cNvPr>
          <p:cNvSpPr/>
          <p:nvPr/>
        </p:nvSpPr>
        <p:spPr>
          <a:xfrm>
            <a:off x="1151369" y="1812805"/>
            <a:ext cx="1008000" cy="10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0CB9FDD-3656-4BD4-B380-3392803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0" y="1951806"/>
            <a:ext cx="650596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428B3-E6C9-41CE-9C0C-D644906F2588}"/>
              </a:ext>
            </a:extLst>
          </p:cNvPr>
          <p:cNvGrpSpPr/>
          <p:nvPr/>
        </p:nvGrpSpPr>
        <p:grpSpPr>
          <a:xfrm>
            <a:off x="3448614" y="1803408"/>
            <a:ext cx="1008000" cy="1008000"/>
            <a:chOff x="5222614" y="1380575"/>
            <a:chExt cx="1008000" cy="100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CCED8A-163F-4155-8340-7B022FCAFCA7}"/>
                </a:ext>
              </a:extLst>
            </p:cNvPr>
            <p:cNvSpPr/>
            <p:nvPr/>
          </p:nvSpPr>
          <p:spPr>
            <a:xfrm>
              <a:off x="5222614" y="1380575"/>
              <a:ext cx="1008000" cy="10080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CFC0F49-1E76-4FAE-8648-4D1EA40FF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638" y="1529160"/>
              <a:ext cx="669304" cy="66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ED5F3AC-26E5-4857-A52F-44FA0D837728}"/>
              </a:ext>
            </a:extLst>
          </p:cNvPr>
          <p:cNvSpPr/>
          <p:nvPr/>
        </p:nvSpPr>
        <p:spPr>
          <a:xfrm>
            <a:off x="5640175" y="1813133"/>
            <a:ext cx="1008000" cy="1008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F2C58710-95D1-43BE-95A9-88EA36F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72" y="2021687"/>
            <a:ext cx="781919" cy="5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4DC209A-F58A-41B3-88EB-04A0AC55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36" y="1810906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BB3957D6-14DE-4155-8783-DA8DED8E43C5}"/>
              </a:ext>
            </a:extLst>
          </p:cNvPr>
          <p:cNvSpPr txBox="1">
            <a:spLocks/>
          </p:cNvSpPr>
          <p:nvPr/>
        </p:nvSpPr>
        <p:spPr>
          <a:xfrm>
            <a:off x="9544644" y="3800732"/>
            <a:ext cx="2011680" cy="1516124"/>
          </a:xfrm>
          <a:prstGeom prst="rect">
            <a:avLst/>
          </a:prstGeom>
          <a:solidFill>
            <a:srgbClr val="EDBBF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about the </a:t>
            </a:r>
            <a:r>
              <a:rPr lang="en-US" b="1" u="sng" dirty="0"/>
              <a:t>survey</a:t>
            </a:r>
            <a:r>
              <a:rPr lang="en-US" dirty="0"/>
              <a:t> and the </a:t>
            </a:r>
            <a:r>
              <a:rPr lang="en-US" b="1" u="sng" dirty="0"/>
              <a:t>metrics</a:t>
            </a:r>
            <a:r>
              <a:rPr lang="en-US" dirty="0"/>
              <a:t> used to calculate DQL Index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6AA2D1-42DF-4E35-B3D0-56ABBE8D48C3}"/>
              </a:ext>
            </a:extLst>
          </p:cNvPr>
          <p:cNvSpPr/>
          <p:nvPr/>
        </p:nvSpPr>
        <p:spPr>
          <a:xfrm>
            <a:off x="9999286" y="1810301"/>
            <a:ext cx="1008000" cy="1008000"/>
          </a:xfrm>
          <a:prstGeom prst="ellipse">
            <a:avLst/>
          </a:prstGeom>
          <a:solidFill>
            <a:srgbClr val="FBFAF8"/>
          </a:solidFill>
          <a:ln>
            <a:solidFill>
              <a:srgbClr val="EDBBF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9EB70A7-08A3-4006-AC04-E213E3D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385" y="2005637"/>
            <a:ext cx="697803" cy="6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2F2302-4060-480E-8D59-07CCA98FF659}"/>
              </a:ext>
            </a:extLst>
          </p:cNvPr>
          <p:cNvSpPr/>
          <p:nvPr/>
        </p:nvSpPr>
        <p:spPr>
          <a:xfrm>
            <a:off x="4836801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2B9AB8-C4AF-465C-B336-50E74CA3CC48}"/>
              </a:ext>
            </a:extLst>
          </p:cNvPr>
          <p:cNvSpPr/>
          <p:nvPr/>
        </p:nvSpPr>
        <p:spPr>
          <a:xfrm>
            <a:off x="7014373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F208A-07F2-4F7D-8625-69ACB318F4C0}"/>
              </a:ext>
            </a:extLst>
          </p:cNvPr>
          <p:cNvSpPr/>
          <p:nvPr/>
        </p:nvSpPr>
        <p:spPr>
          <a:xfrm>
            <a:off x="9192155" y="1360776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2899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156255"/>
            <a:ext cx="6767513" cy="766762"/>
          </a:xfrm>
        </p:spPr>
        <p:txBody>
          <a:bodyPr/>
          <a:lstStyle/>
          <a:p>
            <a:r>
              <a:rPr lang="en-US" sz="2800" dirty="0"/>
              <a:t>Top-5 countries</a:t>
            </a:r>
            <a:endParaRPr lang="ru-RU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9EA86-B3AB-4B98-9B8E-1451EEAE2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96" y="923017"/>
            <a:ext cx="6130407" cy="559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1731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156255"/>
            <a:ext cx="6767513" cy="766762"/>
          </a:xfrm>
        </p:spPr>
        <p:txBody>
          <a:bodyPr/>
          <a:lstStyle/>
          <a:p>
            <a:r>
              <a:rPr lang="en-US" sz="2800" dirty="0"/>
              <a:t>Top-5 countries</a:t>
            </a:r>
            <a:endParaRPr lang="ru-RU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6A720-F9B2-442B-8340-5609C5FE2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26" y="0"/>
            <a:ext cx="10666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6376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7392" y="2491426"/>
            <a:ext cx="2011680" cy="2825173"/>
          </a:xfrm>
        </p:spPr>
        <p:txBody>
          <a:bodyPr tIns="360000"/>
          <a:lstStyle/>
          <a:p>
            <a:r>
              <a:rPr lang="en-US" dirty="0"/>
              <a:t>DQL of selected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F5E5ABF9-5F3B-4648-9F56-3648A782C75E}"/>
              </a:ext>
            </a:extLst>
          </p:cNvPr>
          <p:cNvSpPr txBox="1">
            <a:spLocks/>
          </p:cNvSpPr>
          <p:nvPr/>
        </p:nvSpPr>
        <p:spPr>
          <a:xfrm>
            <a:off x="9541147" y="2491427"/>
            <a:ext cx="2011680" cy="2825173"/>
          </a:xfrm>
          <a:prstGeom prst="rect">
            <a:avLst/>
          </a:prstGeom>
          <a:noFill/>
          <a:ln w="12700">
            <a:solidFill>
              <a:srgbClr val="EDBBFB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survey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9990"/>
            <a:ext cx="10671048" cy="768096"/>
          </a:xfrm>
        </p:spPr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DQL of all countries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3800733"/>
            <a:ext cx="2011680" cy="1516124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Type country name and see which </a:t>
            </a:r>
            <a:r>
              <a:rPr lang="en-US" b="1" u="sng" dirty="0"/>
              <a:t>rank</a:t>
            </a:r>
            <a:r>
              <a:rPr lang="en-US" dirty="0"/>
              <a:t> it has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915839"/>
            <a:ext cx="1920240" cy="1371600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u="sng" dirty="0"/>
              <a:t>detailed info </a:t>
            </a:r>
            <a:r>
              <a:rPr lang="en-US" dirty="0"/>
              <a:t>about a country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Compare</a:t>
            </a:r>
            <a:r>
              <a:rPr lang="en-US" dirty="0"/>
              <a:t> countries according to their DQL Indexes</a:t>
            </a:r>
            <a:endParaRPr lang="en-US" b="1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8F896"/>
            </a:solidFill>
          </a:ln>
        </p:spPr>
        <p:txBody>
          <a:bodyPr/>
          <a:lstStyle/>
          <a:p>
            <a:r>
              <a:rPr lang="en-US" dirty="0"/>
              <a:t>TOP-5 countries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2" y="3800733"/>
            <a:ext cx="2011682" cy="1516124"/>
          </a:xfrm>
          <a:solidFill>
            <a:srgbClr val="E8F896"/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detailed info about </a:t>
            </a:r>
            <a:r>
              <a:rPr lang="en-US" b="1" u="sng" dirty="0"/>
              <a:t>top-5</a:t>
            </a:r>
            <a:r>
              <a:rPr lang="en-US" b="1" dirty="0"/>
              <a:t> </a:t>
            </a:r>
            <a:r>
              <a:rPr lang="en-US" dirty="0"/>
              <a:t>countries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Get info in the form of </a:t>
            </a:r>
            <a:r>
              <a:rPr lang="en-US" sz="1400" b="1" u="sng" dirty="0"/>
              <a:t>bar</a:t>
            </a:r>
            <a:r>
              <a:rPr lang="en-US" sz="1400" dirty="0"/>
              <a:t> </a:t>
            </a:r>
            <a:r>
              <a:rPr lang="en-US" sz="1400" b="1" u="sng" dirty="0"/>
              <a:t>charts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Sort results: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rank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country</a:t>
            </a:r>
            <a:r>
              <a:rPr lang="en-US" sz="1400" dirty="0"/>
              <a:t> in alphabetical order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country rank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FF4F3C-4186-4EBB-8A65-07D6160EAB84}"/>
              </a:ext>
            </a:extLst>
          </p:cNvPr>
          <p:cNvSpPr/>
          <p:nvPr/>
        </p:nvSpPr>
        <p:spPr>
          <a:xfrm>
            <a:off x="1151369" y="1812805"/>
            <a:ext cx="1008000" cy="10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0CB9FDD-3656-4BD4-B380-3392803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0" y="1951806"/>
            <a:ext cx="650596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428B3-E6C9-41CE-9C0C-D644906F2588}"/>
              </a:ext>
            </a:extLst>
          </p:cNvPr>
          <p:cNvGrpSpPr/>
          <p:nvPr/>
        </p:nvGrpSpPr>
        <p:grpSpPr>
          <a:xfrm>
            <a:off x="3448614" y="1803408"/>
            <a:ext cx="1008000" cy="1008000"/>
            <a:chOff x="5222614" y="1380575"/>
            <a:chExt cx="1008000" cy="100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CCED8A-163F-4155-8340-7B022FCAFCA7}"/>
                </a:ext>
              </a:extLst>
            </p:cNvPr>
            <p:cNvSpPr/>
            <p:nvPr/>
          </p:nvSpPr>
          <p:spPr>
            <a:xfrm>
              <a:off x="5222614" y="1380575"/>
              <a:ext cx="1008000" cy="10080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CFC0F49-1E76-4FAE-8648-4D1EA40FF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638" y="1529160"/>
              <a:ext cx="669304" cy="66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ED5F3AC-26E5-4857-A52F-44FA0D837728}"/>
              </a:ext>
            </a:extLst>
          </p:cNvPr>
          <p:cNvSpPr/>
          <p:nvPr/>
        </p:nvSpPr>
        <p:spPr>
          <a:xfrm>
            <a:off x="5640175" y="1813133"/>
            <a:ext cx="1008000" cy="1008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F2C58710-95D1-43BE-95A9-88EA36F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72" y="2021687"/>
            <a:ext cx="781919" cy="5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4DC209A-F58A-41B3-88EB-04A0AC55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36" y="1810906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BB3957D6-14DE-4155-8783-DA8DED8E43C5}"/>
              </a:ext>
            </a:extLst>
          </p:cNvPr>
          <p:cNvSpPr txBox="1">
            <a:spLocks/>
          </p:cNvSpPr>
          <p:nvPr/>
        </p:nvSpPr>
        <p:spPr>
          <a:xfrm>
            <a:off x="9544644" y="3800732"/>
            <a:ext cx="2011680" cy="1516124"/>
          </a:xfrm>
          <a:prstGeom prst="rect">
            <a:avLst/>
          </a:prstGeom>
          <a:solidFill>
            <a:srgbClr val="EDBBF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about the </a:t>
            </a:r>
            <a:r>
              <a:rPr lang="en-US" b="1" u="sng" dirty="0"/>
              <a:t>survey</a:t>
            </a:r>
            <a:r>
              <a:rPr lang="en-US" dirty="0"/>
              <a:t> and the </a:t>
            </a:r>
            <a:r>
              <a:rPr lang="en-US" b="1" u="sng" dirty="0"/>
              <a:t>metrics</a:t>
            </a:r>
            <a:r>
              <a:rPr lang="en-US" dirty="0"/>
              <a:t> used to calculate DQL Index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6AA2D1-42DF-4E35-B3D0-56ABBE8D48C3}"/>
              </a:ext>
            </a:extLst>
          </p:cNvPr>
          <p:cNvSpPr/>
          <p:nvPr/>
        </p:nvSpPr>
        <p:spPr>
          <a:xfrm>
            <a:off x="9999286" y="1810301"/>
            <a:ext cx="1008000" cy="1008000"/>
          </a:xfrm>
          <a:prstGeom prst="ellipse">
            <a:avLst/>
          </a:prstGeom>
          <a:solidFill>
            <a:srgbClr val="FBFAF8"/>
          </a:solidFill>
          <a:ln>
            <a:solidFill>
              <a:srgbClr val="EDBBF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9EB70A7-08A3-4006-AC04-E213E3D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385" y="2005637"/>
            <a:ext cx="697803" cy="6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A2B9AB8-C4AF-465C-B336-50E74CA3CC48}"/>
              </a:ext>
            </a:extLst>
          </p:cNvPr>
          <p:cNvSpPr/>
          <p:nvPr/>
        </p:nvSpPr>
        <p:spPr>
          <a:xfrm>
            <a:off x="7014373" y="1427583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0BF208A-07F2-4F7D-8625-69ACB318F4C0}"/>
              </a:ext>
            </a:extLst>
          </p:cNvPr>
          <p:cNvSpPr/>
          <p:nvPr/>
        </p:nvSpPr>
        <p:spPr>
          <a:xfrm>
            <a:off x="9192155" y="1360776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4101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724D0AA-8014-4F68-8A13-8DD2D12A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4" y="345232"/>
            <a:ext cx="1143759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156255"/>
            <a:ext cx="6767513" cy="766762"/>
          </a:xfrm>
        </p:spPr>
        <p:txBody>
          <a:bodyPr/>
          <a:lstStyle/>
          <a:p>
            <a:r>
              <a:rPr lang="en-US" sz="2800" dirty="0"/>
              <a:t>Country rank</a:t>
            </a:r>
            <a:endParaRPr lang="ru-RU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B9A703-3C6A-40F4-B34D-941288EBC47F}"/>
              </a:ext>
            </a:extLst>
          </p:cNvPr>
          <p:cNvGrpSpPr/>
          <p:nvPr/>
        </p:nvGrpSpPr>
        <p:grpSpPr>
          <a:xfrm>
            <a:off x="37978" y="1231928"/>
            <a:ext cx="4836367" cy="5280840"/>
            <a:chOff x="1259633" y="1017323"/>
            <a:chExt cx="4836367" cy="52808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9FBB94-F141-4873-BF63-B2A1D417A870}"/>
                </a:ext>
              </a:extLst>
            </p:cNvPr>
            <p:cNvSpPr/>
            <p:nvPr/>
          </p:nvSpPr>
          <p:spPr>
            <a:xfrm>
              <a:off x="1259633" y="1017323"/>
              <a:ext cx="4836367" cy="528084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4CCBFF-0EC5-4D7A-88AC-EE8A9D849F8F}"/>
                </a:ext>
              </a:extLst>
            </p:cNvPr>
            <p:cNvGrpSpPr/>
            <p:nvPr/>
          </p:nvGrpSpPr>
          <p:grpSpPr>
            <a:xfrm>
              <a:off x="1889255" y="1685940"/>
              <a:ext cx="3524250" cy="4154737"/>
              <a:chOff x="1889255" y="1685940"/>
              <a:chExt cx="3524250" cy="415473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CB18532-0A8D-4E03-BEB0-EAE9047EC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9255" y="1685940"/>
                <a:ext cx="3524250" cy="116205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F8CD43F-AA3D-43D1-AC04-0330AD5CF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9255" y="4010010"/>
                <a:ext cx="3524250" cy="819363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A00D5EE8-8953-4654-AC44-E169BE39A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255" y="4988895"/>
                <a:ext cx="3524250" cy="85178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9526A61-D4D8-4436-B9EB-C6FC8CE78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9255" y="3007512"/>
                <a:ext cx="3524250" cy="842976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F2DDCB-C006-4122-AE47-3D48F16A86AF}"/>
              </a:ext>
            </a:extLst>
          </p:cNvPr>
          <p:cNvGrpSpPr/>
          <p:nvPr/>
        </p:nvGrpSpPr>
        <p:grpSpPr>
          <a:xfrm>
            <a:off x="5783097" y="1173882"/>
            <a:ext cx="1548881" cy="1960713"/>
            <a:chOff x="9946433" y="1307826"/>
            <a:chExt cx="1548881" cy="1960713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C9F34F3-8893-45D7-AC25-798177C43C79}"/>
                </a:ext>
              </a:extLst>
            </p:cNvPr>
            <p:cNvSpPr/>
            <p:nvPr/>
          </p:nvSpPr>
          <p:spPr>
            <a:xfrm>
              <a:off x="9946433" y="1307826"/>
              <a:ext cx="1548881" cy="59561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Poland: #26</a:t>
              </a:r>
              <a:endParaRPr lang="ru-RU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C9601F1-8969-43BF-8EFB-DA330DDC707E}"/>
                </a:ext>
              </a:extLst>
            </p:cNvPr>
            <p:cNvGrpSpPr/>
            <p:nvPr/>
          </p:nvGrpSpPr>
          <p:grpSpPr>
            <a:xfrm>
              <a:off x="10720873" y="1903445"/>
              <a:ext cx="363240" cy="1365094"/>
              <a:chOff x="10720873" y="1903445"/>
              <a:chExt cx="363240" cy="1365094"/>
            </a:xfrm>
          </p:grpSpPr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26D80F65-5046-4B5F-B0F1-DDE3C77B1A9A}"/>
                  </a:ext>
                </a:extLst>
              </p:cNvPr>
              <p:cNvCxnSpPr>
                <a:cxnSpLocks/>
                <a:stCxn id="18" idx="2"/>
                <a:endCxn id="24" idx="0"/>
              </p:cNvCxnSpPr>
              <p:nvPr/>
            </p:nvCxnSpPr>
            <p:spPr>
              <a:xfrm rot="16200000" flipH="1">
                <a:off x="10255946" y="2368372"/>
                <a:ext cx="1221094" cy="29123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AC534FB-BC29-4D1B-A7E6-1F9C771F71C1}"/>
                  </a:ext>
                </a:extLst>
              </p:cNvPr>
              <p:cNvSpPr/>
              <p:nvPr/>
            </p:nvSpPr>
            <p:spPr>
              <a:xfrm>
                <a:off x="10940113" y="3124539"/>
                <a:ext cx="144000" cy="144000"/>
              </a:xfrm>
              <a:prstGeom prst="ellipse">
                <a:avLst/>
              </a:prstGeom>
              <a:solidFill>
                <a:srgbClr val="FBFAF8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0258E3-C986-45F0-B4BB-50B1B7836AAD}"/>
              </a:ext>
            </a:extLst>
          </p:cNvPr>
          <p:cNvGrpSpPr/>
          <p:nvPr/>
        </p:nvGrpSpPr>
        <p:grpSpPr>
          <a:xfrm>
            <a:off x="7697756" y="5041531"/>
            <a:ext cx="2837096" cy="595619"/>
            <a:chOff x="9833381" y="1307826"/>
            <a:chExt cx="2837096" cy="595619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85484E2-7368-4C19-850E-1937DCC2D704}"/>
                </a:ext>
              </a:extLst>
            </p:cNvPr>
            <p:cNvSpPr/>
            <p:nvPr/>
          </p:nvSpPr>
          <p:spPr>
            <a:xfrm>
              <a:off x="9833381" y="1307826"/>
              <a:ext cx="1661934" cy="59561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Australia: #35</a:t>
              </a:r>
              <a:endParaRPr lang="ru-RU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9851AD6-CCD6-452E-B110-7D95A70BA0DC}"/>
                </a:ext>
              </a:extLst>
            </p:cNvPr>
            <p:cNvGrpSpPr/>
            <p:nvPr/>
          </p:nvGrpSpPr>
          <p:grpSpPr>
            <a:xfrm>
              <a:off x="11495315" y="1605636"/>
              <a:ext cx="1175162" cy="297809"/>
              <a:chOff x="11495315" y="1605636"/>
              <a:chExt cx="1175162" cy="297809"/>
            </a:xfrm>
          </p:grpSpPr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BA867E51-380D-42F0-ABCA-49F90A57D5DB}"/>
                  </a:ext>
                </a:extLst>
              </p:cNvPr>
              <p:cNvCxnSpPr>
                <a:cxnSpLocks/>
                <a:stCxn id="28" idx="3"/>
                <a:endCxn id="31" idx="2"/>
              </p:cNvCxnSpPr>
              <p:nvPr/>
            </p:nvCxnSpPr>
            <p:spPr>
              <a:xfrm>
                <a:off x="11495315" y="1605636"/>
                <a:ext cx="1031162" cy="225809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1E13C60-9C37-4F6E-A67D-14847E4BAC6B}"/>
                  </a:ext>
                </a:extLst>
              </p:cNvPr>
              <p:cNvSpPr/>
              <p:nvPr/>
            </p:nvSpPr>
            <p:spPr>
              <a:xfrm>
                <a:off x="12526477" y="1759445"/>
                <a:ext cx="144000" cy="144000"/>
              </a:xfrm>
              <a:prstGeom prst="ellipse">
                <a:avLst/>
              </a:prstGeom>
              <a:solidFill>
                <a:srgbClr val="FBFAF8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38E1357-094D-43B6-8BD9-23452D057E7D}"/>
              </a:ext>
            </a:extLst>
          </p:cNvPr>
          <p:cNvGrpSpPr/>
          <p:nvPr/>
        </p:nvGrpSpPr>
        <p:grpSpPr>
          <a:xfrm>
            <a:off x="8480048" y="1037482"/>
            <a:ext cx="2471956" cy="1140805"/>
            <a:chOff x="9023358" y="1307826"/>
            <a:chExt cx="2471956" cy="114080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1201BAB-287F-4B9E-8990-EA372C2922CD}"/>
                </a:ext>
              </a:extLst>
            </p:cNvPr>
            <p:cNvSpPr/>
            <p:nvPr/>
          </p:nvSpPr>
          <p:spPr>
            <a:xfrm>
              <a:off x="9946433" y="1307826"/>
              <a:ext cx="1548881" cy="59561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Russia: #26</a:t>
              </a:r>
              <a:endParaRPr lang="ru-RU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2AB11CB-C11A-4103-B1A1-09B62AE2395E}"/>
                </a:ext>
              </a:extLst>
            </p:cNvPr>
            <p:cNvGrpSpPr/>
            <p:nvPr/>
          </p:nvGrpSpPr>
          <p:grpSpPr>
            <a:xfrm>
              <a:off x="9023358" y="1608235"/>
              <a:ext cx="923078" cy="840396"/>
              <a:chOff x="9023358" y="1608235"/>
              <a:chExt cx="923078" cy="840396"/>
            </a:xfrm>
          </p:grpSpPr>
          <p:cxnSp>
            <p:nvCxnSpPr>
              <p:cNvPr id="39" name="Connector: Elbow 38">
                <a:extLst>
                  <a:ext uri="{FF2B5EF4-FFF2-40B4-BE49-F238E27FC236}">
                    <a16:creationId xmlns:a16="http://schemas.microsoft.com/office/drawing/2014/main" id="{01729D64-39DD-41AA-BC74-5A5BE7DC1E2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9151089" y="1608235"/>
                <a:ext cx="795347" cy="737556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F36B8D-C5C6-40B9-8107-F3772F131B22}"/>
                  </a:ext>
                </a:extLst>
              </p:cNvPr>
              <p:cNvSpPr/>
              <p:nvPr/>
            </p:nvSpPr>
            <p:spPr>
              <a:xfrm>
                <a:off x="9023358" y="2304631"/>
                <a:ext cx="144000" cy="144000"/>
              </a:xfrm>
              <a:prstGeom prst="ellipse">
                <a:avLst/>
              </a:prstGeom>
              <a:solidFill>
                <a:srgbClr val="FBFAF8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83C092-620F-4FBA-9C93-57E101B2F998}"/>
              </a:ext>
            </a:extLst>
          </p:cNvPr>
          <p:cNvGrpSpPr/>
          <p:nvPr/>
        </p:nvGrpSpPr>
        <p:grpSpPr>
          <a:xfrm>
            <a:off x="10273433" y="3129728"/>
            <a:ext cx="1548881" cy="1377204"/>
            <a:chOff x="9939345" y="609284"/>
            <a:chExt cx="1548881" cy="137720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E626F14-F505-4789-A34B-45521C55EA46}"/>
                </a:ext>
              </a:extLst>
            </p:cNvPr>
            <p:cNvSpPr/>
            <p:nvPr/>
          </p:nvSpPr>
          <p:spPr>
            <a:xfrm>
              <a:off x="9939345" y="1390869"/>
              <a:ext cx="1548881" cy="59561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ysClr val="windowText" lastClr="000000"/>
                  </a:solidFill>
                </a:rPr>
                <a:t>Japan: #8</a:t>
              </a:r>
              <a:endParaRPr lang="ru-RU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855EBF-2758-40C9-9FED-4BD4F796B4E0}"/>
                </a:ext>
              </a:extLst>
            </p:cNvPr>
            <p:cNvGrpSpPr/>
            <p:nvPr/>
          </p:nvGrpSpPr>
          <p:grpSpPr>
            <a:xfrm>
              <a:off x="10200764" y="609284"/>
              <a:ext cx="513022" cy="781585"/>
              <a:chOff x="10200764" y="609284"/>
              <a:chExt cx="513022" cy="781585"/>
            </a:xfrm>
          </p:grpSpPr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6E6CAAE5-399B-42B0-913F-4A7F4C806E87}"/>
                  </a:ext>
                </a:extLst>
              </p:cNvPr>
              <p:cNvCxnSpPr>
                <a:cxnSpLocks/>
                <a:stCxn id="44" idx="0"/>
              </p:cNvCxnSpPr>
              <p:nvPr/>
            </p:nvCxnSpPr>
            <p:spPr>
              <a:xfrm rot="16200000" flipV="1">
                <a:off x="10180092" y="857175"/>
                <a:ext cx="626366" cy="441022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89EC5AA-7DB0-4128-B044-FBB914D78576}"/>
                  </a:ext>
                </a:extLst>
              </p:cNvPr>
              <p:cNvSpPr/>
              <p:nvPr/>
            </p:nvSpPr>
            <p:spPr>
              <a:xfrm>
                <a:off x="10200764" y="609284"/>
                <a:ext cx="144000" cy="144000"/>
              </a:xfrm>
              <a:prstGeom prst="ellipse">
                <a:avLst/>
              </a:prstGeom>
              <a:solidFill>
                <a:srgbClr val="FBFAF8"/>
              </a:solidFill>
              <a:ln w="381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06097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7392" y="2491426"/>
            <a:ext cx="2011680" cy="2825173"/>
          </a:xfrm>
        </p:spPr>
        <p:txBody>
          <a:bodyPr tIns="360000"/>
          <a:lstStyle/>
          <a:p>
            <a:r>
              <a:rPr lang="en-US" dirty="0"/>
              <a:t>DQL of selected countries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F5E5ABF9-5F3B-4648-9F56-3648A782C75E}"/>
              </a:ext>
            </a:extLst>
          </p:cNvPr>
          <p:cNvSpPr txBox="1">
            <a:spLocks/>
          </p:cNvSpPr>
          <p:nvPr/>
        </p:nvSpPr>
        <p:spPr>
          <a:xfrm>
            <a:off x="9541147" y="2491427"/>
            <a:ext cx="2011680" cy="2825173"/>
          </a:xfrm>
          <a:prstGeom prst="rect">
            <a:avLst/>
          </a:prstGeom>
          <a:noFill/>
          <a:ln w="12700">
            <a:solidFill>
              <a:srgbClr val="EDBBFB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About survey</a:t>
            </a:r>
          </a:p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89990"/>
            <a:ext cx="10671048" cy="768096"/>
          </a:xfrm>
        </p:spPr>
        <p:txBody>
          <a:bodyPr/>
          <a:lstStyle/>
          <a:p>
            <a:r>
              <a:rPr lang="en-US" dirty="0"/>
              <a:t>Major Features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70C77AB-7E91-84A6-3E62-DAB80E1E4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</p:spPr>
        <p:txBody>
          <a:bodyPr/>
          <a:lstStyle/>
          <a:p>
            <a:pPr lvl="0"/>
            <a:r>
              <a:rPr lang="en-US" dirty="0"/>
              <a:t>DQL of all countries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3800733"/>
            <a:ext cx="2011680" cy="1516124"/>
          </a:xfrm>
          <a:solidFill>
            <a:schemeClr val="bg1">
              <a:lumMod val="75000"/>
            </a:schemeClr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Type country name and see which </a:t>
            </a:r>
            <a:r>
              <a:rPr lang="en-US" b="1" u="sng" dirty="0"/>
              <a:t>rank</a:t>
            </a:r>
            <a:r>
              <a:rPr lang="en-US" dirty="0"/>
              <a:t> it has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915839"/>
            <a:ext cx="1920240" cy="1371600"/>
          </a:xfrm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</a:t>
            </a:r>
            <a:r>
              <a:rPr lang="en-US" b="1" u="sng" dirty="0"/>
              <a:t>detailed info </a:t>
            </a:r>
            <a:r>
              <a:rPr lang="en-US" dirty="0"/>
              <a:t>about a country</a:t>
            </a:r>
            <a:endParaRPr lang="ru-RU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b="1" u="sng" dirty="0"/>
              <a:t>Compare</a:t>
            </a:r>
            <a:r>
              <a:rPr lang="en-US" dirty="0"/>
              <a:t> countries according to their DQL Indexes</a:t>
            </a:r>
            <a:endParaRPr lang="en-US" b="1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solidFill>
              <a:srgbClr val="E8F896"/>
            </a:solidFill>
          </a:ln>
        </p:spPr>
        <p:txBody>
          <a:bodyPr/>
          <a:lstStyle/>
          <a:p>
            <a:r>
              <a:rPr lang="en-US" dirty="0"/>
              <a:t>TOP-5 countries</a:t>
            </a:r>
          </a:p>
          <a:p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2" y="3800733"/>
            <a:ext cx="2011682" cy="1516124"/>
          </a:xfrm>
          <a:solidFill>
            <a:srgbClr val="E8F896"/>
          </a:solidFill>
        </p:spPr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Get detailed info about </a:t>
            </a:r>
            <a:r>
              <a:rPr lang="en-US" b="1" u="sng" dirty="0"/>
              <a:t>top-5</a:t>
            </a:r>
            <a:r>
              <a:rPr lang="en-US" b="1" dirty="0"/>
              <a:t> </a:t>
            </a:r>
            <a:r>
              <a:rPr lang="en-US" dirty="0"/>
              <a:t>countries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3BF8E55-B2B9-104D-F277-0890253473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Get info in the form of </a:t>
            </a:r>
            <a:r>
              <a:rPr lang="en-US" sz="1400" b="1" u="sng" dirty="0"/>
              <a:t>bar</a:t>
            </a:r>
            <a:r>
              <a:rPr lang="en-US" sz="1400" dirty="0"/>
              <a:t> </a:t>
            </a:r>
            <a:r>
              <a:rPr lang="en-US" sz="1400" b="1" u="sng" dirty="0"/>
              <a:t>charts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Sort results: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rank</a:t>
            </a:r>
          </a:p>
          <a:p>
            <a:pPr lvl="0" algn="l"/>
            <a:r>
              <a:rPr lang="en-US" sz="1400" dirty="0"/>
              <a:t>  - </a:t>
            </a:r>
            <a:r>
              <a:rPr lang="en-US" sz="1400" b="1" i="1" dirty="0"/>
              <a:t>by country</a:t>
            </a:r>
            <a:r>
              <a:rPr lang="en-US" sz="1400" dirty="0"/>
              <a:t> in alphabetical order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ln>
            <a:solidFill>
              <a:schemeClr val="bg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country rank</a:t>
            </a:r>
          </a:p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7FF4F3C-4186-4EBB-8A65-07D6160EAB84}"/>
              </a:ext>
            </a:extLst>
          </p:cNvPr>
          <p:cNvSpPr/>
          <p:nvPr/>
        </p:nvSpPr>
        <p:spPr>
          <a:xfrm>
            <a:off x="1151369" y="1812805"/>
            <a:ext cx="1008000" cy="1008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0CB9FDD-3656-4BD4-B380-3392803F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880" y="1951806"/>
            <a:ext cx="650596" cy="65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51E428B3-E6C9-41CE-9C0C-D644906F2588}"/>
              </a:ext>
            </a:extLst>
          </p:cNvPr>
          <p:cNvGrpSpPr/>
          <p:nvPr/>
        </p:nvGrpSpPr>
        <p:grpSpPr>
          <a:xfrm>
            <a:off x="3448614" y="1803408"/>
            <a:ext cx="1008000" cy="1008000"/>
            <a:chOff x="5222614" y="1380575"/>
            <a:chExt cx="1008000" cy="1008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DCCED8A-163F-4155-8340-7B022FCAFCA7}"/>
                </a:ext>
              </a:extLst>
            </p:cNvPr>
            <p:cNvSpPr/>
            <p:nvPr/>
          </p:nvSpPr>
          <p:spPr>
            <a:xfrm>
              <a:off x="5222614" y="1380575"/>
              <a:ext cx="1008000" cy="1008000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4CFC0F49-1E76-4FAE-8648-4D1EA40FF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638" y="1529160"/>
              <a:ext cx="669304" cy="66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5ED5F3AC-26E5-4857-A52F-44FA0D837728}"/>
              </a:ext>
            </a:extLst>
          </p:cNvPr>
          <p:cNvSpPr/>
          <p:nvPr/>
        </p:nvSpPr>
        <p:spPr>
          <a:xfrm>
            <a:off x="5640175" y="1813133"/>
            <a:ext cx="1008000" cy="1008000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F2C58710-95D1-43BE-95A9-88EA36FAC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672" y="2021687"/>
            <a:ext cx="781919" cy="5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34DC209A-F58A-41B3-88EB-04A0AC55D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736" y="1810906"/>
            <a:ext cx="1008000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BB3957D6-14DE-4155-8783-DA8DED8E43C5}"/>
              </a:ext>
            </a:extLst>
          </p:cNvPr>
          <p:cNvSpPr txBox="1">
            <a:spLocks/>
          </p:cNvSpPr>
          <p:nvPr/>
        </p:nvSpPr>
        <p:spPr>
          <a:xfrm>
            <a:off x="9544644" y="3800732"/>
            <a:ext cx="2011680" cy="1516124"/>
          </a:xfrm>
          <a:prstGeom prst="rect">
            <a:avLst/>
          </a:prstGeom>
          <a:solidFill>
            <a:srgbClr val="EDBBFB"/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Read about the </a:t>
            </a:r>
            <a:r>
              <a:rPr lang="en-US" b="1" u="sng" dirty="0"/>
              <a:t>survey</a:t>
            </a:r>
            <a:r>
              <a:rPr lang="en-US" dirty="0"/>
              <a:t> and the </a:t>
            </a:r>
            <a:r>
              <a:rPr lang="en-US" b="1" u="sng" dirty="0"/>
              <a:t>metrics</a:t>
            </a:r>
            <a:r>
              <a:rPr lang="en-US" dirty="0"/>
              <a:t> used to calculate DQL Index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F6AA2D1-42DF-4E35-B3D0-56ABBE8D48C3}"/>
              </a:ext>
            </a:extLst>
          </p:cNvPr>
          <p:cNvSpPr/>
          <p:nvPr/>
        </p:nvSpPr>
        <p:spPr>
          <a:xfrm>
            <a:off x="9999286" y="1810301"/>
            <a:ext cx="1008000" cy="1008000"/>
          </a:xfrm>
          <a:prstGeom prst="ellipse">
            <a:avLst/>
          </a:prstGeom>
          <a:solidFill>
            <a:srgbClr val="FBFAF8"/>
          </a:solidFill>
          <a:ln>
            <a:solidFill>
              <a:srgbClr val="EDBBFB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59EB70A7-08A3-4006-AC04-E213E3D4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385" y="2005637"/>
            <a:ext cx="697803" cy="60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0BF208A-07F2-4F7D-8625-69ACB318F4C0}"/>
              </a:ext>
            </a:extLst>
          </p:cNvPr>
          <p:cNvSpPr/>
          <p:nvPr/>
        </p:nvSpPr>
        <p:spPr>
          <a:xfrm>
            <a:off x="9192155" y="1360776"/>
            <a:ext cx="2622261" cy="4525347"/>
          </a:xfrm>
          <a:prstGeom prst="rect">
            <a:avLst/>
          </a:prstGeom>
          <a:solidFill>
            <a:srgbClr val="FFFFFF">
              <a:alpha val="94000"/>
            </a:srgb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166338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B939C-1468-420E-898B-D70B89C7DA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45836" y="156255"/>
            <a:ext cx="6767513" cy="766762"/>
          </a:xfrm>
        </p:spPr>
        <p:txBody>
          <a:bodyPr/>
          <a:lstStyle/>
          <a:p>
            <a:r>
              <a:rPr lang="en-US" sz="2800" dirty="0"/>
              <a:t>About survey</a:t>
            </a:r>
            <a:endParaRPr lang="ru-RU" sz="28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095E34-C776-4454-A270-CD733104E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84" y="848371"/>
            <a:ext cx="9258299" cy="593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73021D-0896-4875-8A2F-AF00925449AC}"/>
              </a:ext>
            </a:extLst>
          </p:cNvPr>
          <p:cNvSpPr/>
          <p:nvPr/>
        </p:nvSpPr>
        <p:spPr>
          <a:xfrm>
            <a:off x="3097033" y="1637319"/>
            <a:ext cx="198535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DQL?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0BC407-E29E-41D5-8D95-80AF0FD4B272}"/>
              </a:ext>
            </a:extLst>
          </p:cNvPr>
          <p:cNvGrpSpPr/>
          <p:nvPr/>
        </p:nvGrpSpPr>
        <p:grpSpPr>
          <a:xfrm>
            <a:off x="2589108" y="1699286"/>
            <a:ext cx="502395" cy="446935"/>
            <a:chOff x="2465520" y="1615133"/>
            <a:chExt cx="502395" cy="44693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CE1E48E-B4D3-494E-9504-15A535150782}"/>
                </a:ext>
              </a:extLst>
            </p:cNvPr>
            <p:cNvSpPr/>
            <p:nvPr/>
          </p:nvSpPr>
          <p:spPr>
            <a:xfrm>
              <a:off x="2506696" y="1615133"/>
              <a:ext cx="412166" cy="3909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30A8B667-EABB-4C51-A9D2-E608F42D99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4"/>
            <a:stretch/>
          </p:blipFill>
          <p:spPr bwMode="auto">
            <a:xfrm>
              <a:off x="2465520" y="1671119"/>
              <a:ext cx="502395" cy="39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C65E274-32A4-463B-B8C3-E71457E3E535}"/>
              </a:ext>
            </a:extLst>
          </p:cNvPr>
          <p:cNvSpPr/>
          <p:nvPr/>
        </p:nvSpPr>
        <p:spPr>
          <a:xfrm>
            <a:off x="7344147" y="1682319"/>
            <a:ext cx="12250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Metrics: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12B222-6C3B-4FF5-B2FD-4BA7321A21B3}"/>
              </a:ext>
            </a:extLst>
          </p:cNvPr>
          <p:cNvGrpSpPr/>
          <p:nvPr/>
        </p:nvGrpSpPr>
        <p:grpSpPr>
          <a:xfrm>
            <a:off x="6803405" y="1671292"/>
            <a:ext cx="502395" cy="446935"/>
            <a:chOff x="2465520" y="1615133"/>
            <a:chExt cx="502395" cy="44693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2C96965-65A3-4E69-A566-9C96C5DCD77A}"/>
                </a:ext>
              </a:extLst>
            </p:cNvPr>
            <p:cNvSpPr/>
            <p:nvPr/>
          </p:nvSpPr>
          <p:spPr>
            <a:xfrm>
              <a:off x="2506696" y="1615133"/>
              <a:ext cx="412166" cy="39094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4EB48A3-7B13-4C49-AAB2-C20E72EF99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84"/>
            <a:stretch/>
          </p:blipFill>
          <p:spPr bwMode="auto">
            <a:xfrm>
              <a:off x="2465520" y="1671119"/>
              <a:ext cx="502395" cy="390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8F7E827-7ECB-4379-B114-843D49D05F51}"/>
              </a:ext>
            </a:extLst>
          </p:cNvPr>
          <p:cNvSpPr txBox="1"/>
          <p:nvPr/>
        </p:nvSpPr>
        <p:spPr>
          <a:xfrm>
            <a:off x="6859666" y="2754357"/>
            <a:ext cx="3387048" cy="2353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Affordability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Internet Quality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Infrastructure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Security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Electronic Government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10D9EA-DCCB-4C3C-B167-6C81696D9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66" y="2534329"/>
            <a:ext cx="3262976" cy="36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1190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8A6CE29-C127-4EC5-9D63-FB874EE754B0}"/>
              </a:ext>
            </a:extLst>
          </p:cNvPr>
          <p:cNvSpPr/>
          <p:nvPr/>
        </p:nvSpPr>
        <p:spPr>
          <a:xfrm>
            <a:off x="475861" y="3872204"/>
            <a:ext cx="11457059" cy="597159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8" y="171683"/>
            <a:ext cx="10671048" cy="768096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0327BE-C326-46F6-91D7-2700DB51A8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20833" y="5041907"/>
            <a:ext cx="1180785" cy="376771"/>
          </a:xfrm>
        </p:spPr>
        <p:txBody>
          <a:bodyPr/>
          <a:lstStyle/>
          <a:p>
            <a:r>
              <a:rPr lang="en-US" dirty="0"/>
              <a:t>Parse a site</a:t>
            </a:r>
            <a:endParaRPr lang="ru-RU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68DAB676-9D34-4AC7-AC73-A14ACED6B80C}"/>
              </a:ext>
            </a:extLst>
          </p:cNvPr>
          <p:cNvSpPr txBox="1">
            <a:spLocks/>
          </p:cNvSpPr>
          <p:nvPr/>
        </p:nvSpPr>
        <p:spPr>
          <a:xfrm>
            <a:off x="8590383" y="5047058"/>
            <a:ext cx="1180786" cy="376771"/>
          </a:xfrm>
          <a:prstGeom prst="rect">
            <a:avLst/>
          </a:prstGeom>
          <a:noFill/>
        </p:spPr>
        <p:txBody>
          <a:bodyPr vert="horz" lIns="0" tIns="45720" rIns="0" bIns="4572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a bot</a:t>
            </a:r>
            <a:endParaRPr lang="ru-RU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4F855F-A743-442F-A279-2B0C7F365DE2}"/>
              </a:ext>
            </a:extLst>
          </p:cNvPr>
          <p:cNvSpPr/>
          <p:nvPr/>
        </p:nvSpPr>
        <p:spPr>
          <a:xfrm>
            <a:off x="1259633" y="2808514"/>
            <a:ext cx="3909526" cy="2118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5F9410E-A446-4C38-9C33-F6FE3EBA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360" y="2960380"/>
            <a:ext cx="3535343" cy="182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180C4C0-C24A-48D1-8186-FDD039187CEC}"/>
              </a:ext>
            </a:extLst>
          </p:cNvPr>
          <p:cNvSpPr/>
          <p:nvPr/>
        </p:nvSpPr>
        <p:spPr>
          <a:xfrm>
            <a:off x="7022843" y="2808513"/>
            <a:ext cx="3909526" cy="2118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D74EEC6-95BB-4766-B01A-F1F7A982C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1" y="2958732"/>
            <a:ext cx="2570877" cy="182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3A71D1D-7AAE-4CDF-882C-76D4391FD1CD}"/>
              </a:ext>
            </a:extLst>
          </p:cNvPr>
          <p:cNvSpPr/>
          <p:nvPr/>
        </p:nvSpPr>
        <p:spPr>
          <a:xfrm>
            <a:off x="2282741" y="1585180"/>
            <a:ext cx="2289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#1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E7D436D-7E42-4087-81A5-5E7A8D52CA94}"/>
              </a:ext>
            </a:extLst>
          </p:cNvPr>
          <p:cNvSpPr/>
          <p:nvPr/>
        </p:nvSpPr>
        <p:spPr>
          <a:xfrm>
            <a:off x="7772401" y="1585180"/>
            <a:ext cx="22894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#2</a:t>
            </a:r>
          </a:p>
        </p:txBody>
      </p:sp>
    </p:spTree>
    <p:extLst>
      <p:ext uri="{BB962C8B-B14F-4D97-AF65-F5344CB8AC3E}">
        <p14:creationId xmlns:p14="http://schemas.microsoft.com/office/powerpoint/2010/main" val="250288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40" grpId="0"/>
      <p:bldP spid="29" grpId="0" animBg="1"/>
      <p:bldP spid="43" grpId="0" animBg="1"/>
      <p:bldP spid="31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8A6CE29-C127-4EC5-9D63-FB874EE754B0}"/>
              </a:ext>
            </a:extLst>
          </p:cNvPr>
          <p:cNvSpPr/>
          <p:nvPr/>
        </p:nvSpPr>
        <p:spPr>
          <a:xfrm>
            <a:off x="475861" y="3872204"/>
            <a:ext cx="11457059" cy="597159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8" y="171683"/>
            <a:ext cx="10671048" cy="768096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71D1D-7AAE-4CDF-882C-76D4391FD1CD}"/>
              </a:ext>
            </a:extLst>
          </p:cNvPr>
          <p:cNvSpPr/>
          <p:nvPr/>
        </p:nvSpPr>
        <p:spPr>
          <a:xfrm>
            <a:off x="3436001" y="927249"/>
            <a:ext cx="45922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Parsing a site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66799-B543-4FA7-8492-7CBB327C41DD}"/>
              </a:ext>
            </a:extLst>
          </p:cNvPr>
          <p:cNvSpPr/>
          <p:nvPr/>
        </p:nvSpPr>
        <p:spPr>
          <a:xfrm>
            <a:off x="685338" y="5500398"/>
            <a:ext cx="383513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URL: </a:t>
            </a:r>
            <a:r>
              <a:rPr lang="en-US" b="0" cap="none" spc="0" dirty="0">
                <a:ln w="0"/>
                <a:solidFill>
                  <a:schemeClr val="accent3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https://www.visualcapitalist.com/cp/ranking-countries-by-digital-quality-of-life-2022/</a:t>
            </a:r>
            <a:endParaRPr lang="en-US" b="0" cap="none" spc="0" dirty="0">
              <a:ln w="0"/>
              <a:solidFill>
                <a:schemeClr val="accent3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E8468A-6229-4D12-A80B-37454F250CC9}"/>
              </a:ext>
            </a:extLst>
          </p:cNvPr>
          <p:cNvSpPr/>
          <p:nvPr/>
        </p:nvSpPr>
        <p:spPr>
          <a:xfrm>
            <a:off x="9044535" y="5500398"/>
            <a:ext cx="231185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 file: </a:t>
            </a:r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'data.csv'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B20AE-4E76-4C39-9C06-CE9F571E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8" y="2873828"/>
            <a:ext cx="3835131" cy="2593910"/>
          </a:xfrm>
          <a:prstGeom prst="rect">
            <a:avLst/>
          </a:prstGeom>
        </p:spPr>
      </p:pic>
      <p:sp>
        <p:nvSpPr>
          <p:cNvPr id="10" name="Arrow: Notched Right 9">
            <a:extLst>
              <a:ext uri="{FF2B5EF4-FFF2-40B4-BE49-F238E27FC236}">
                <a16:creationId xmlns:a16="http://schemas.microsoft.com/office/drawing/2014/main" id="{7B04E117-7BF6-4CD6-9B55-4527AD77BD53}"/>
              </a:ext>
            </a:extLst>
          </p:cNvPr>
          <p:cNvSpPr/>
          <p:nvPr/>
        </p:nvSpPr>
        <p:spPr>
          <a:xfrm>
            <a:off x="5173456" y="3390904"/>
            <a:ext cx="2939143" cy="1418253"/>
          </a:xfrm>
          <a:prstGeom prst="notched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Parse</a:t>
            </a:r>
            <a:endParaRPr lang="ru-RU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DEC91488-7FEE-457E-A125-EDC0EBEE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586" y="2750975"/>
            <a:ext cx="2311851" cy="231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F8E26B-ECDE-4306-B20B-BC8E5DF42D65}"/>
              </a:ext>
            </a:extLst>
          </p:cNvPr>
          <p:cNvSpPr/>
          <p:nvPr/>
        </p:nvSpPr>
        <p:spPr>
          <a:xfrm>
            <a:off x="7955743" y="1396593"/>
            <a:ext cx="217758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Beautiful Soup</a:t>
            </a:r>
            <a:endParaRPr lang="en-US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13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8A6CE29-C127-4EC5-9D63-FB874EE754B0}"/>
              </a:ext>
            </a:extLst>
          </p:cNvPr>
          <p:cNvSpPr/>
          <p:nvPr/>
        </p:nvSpPr>
        <p:spPr>
          <a:xfrm>
            <a:off x="828056" y="3704158"/>
            <a:ext cx="11457059" cy="597159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8" y="3732"/>
            <a:ext cx="10671048" cy="768096"/>
          </a:xfrm>
        </p:spPr>
        <p:txBody>
          <a:bodyPr/>
          <a:lstStyle/>
          <a:p>
            <a:r>
              <a:rPr lang="en-US" dirty="0"/>
              <a:t>Code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A71D1D-7AAE-4CDF-882C-76D4391FD1CD}"/>
              </a:ext>
            </a:extLst>
          </p:cNvPr>
          <p:cNvSpPr/>
          <p:nvPr/>
        </p:nvSpPr>
        <p:spPr>
          <a:xfrm>
            <a:off x="3795345" y="767107"/>
            <a:ext cx="30814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Running a bot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B66799-B543-4FA7-8492-7CBB327C41DD}"/>
              </a:ext>
            </a:extLst>
          </p:cNvPr>
          <p:cNvSpPr/>
          <p:nvPr/>
        </p:nvSpPr>
        <p:spPr>
          <a:xfrm>
            <a:off x="431181" y="5078425"/>
            <a:ext cx="10501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FF6D3-DD80-4728-A7BC-4C7D7E827766}"/>
              </a:ext>
            </a:extLst>
          </p:cNvPr>
          <p:cNvSpPr txBox="1"/>
          <p:nvPr/>
        </p:nvSpPr>
        <p:spPr>
          <a:xfrm>
            <a:off x="6846881" y="924692"/>
            <a:ext cx="2713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</a:t>
            </a:r>
            <a:r>
              <a:rPr lang="en-US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pyTelegramBotAPI</a:t>
            </a:r>
            <a:endParaRPr lang="ru-RU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D4859F3B-2F40-4E88-8999-08149A172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2" r="66877"/>
          <a:stretch/>
        </p:blipFill>
        <p:spPr bwMode="auto">
          <a:xfrm>
            <a:off x="290671" y="3336711"/>
            <a:ext cx="1332000" cy="15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91706A34-756C-40BD-9B46-90CDE267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21" y="1526939"/>
            <a:ext cx="1816027" cy="136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4D17BD-0539-489B-B361-2C9A378FC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619" y="2018319"/>
            <a:ext cx="1381810" cy="9212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334AA9-3941-4EC5-8CDB-755F69509865}"/>
              </a:ext>
            </a:extLst>
          </p:cNvPr>
          <p:cNvSpPr/>
          <p:nvPr/>
        </p:nvSpPr>
        <p:spPr>
          <a:xfrm>
            <a:off x="3302704" y="2916456"/>
            <a:ext cx="105015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14B80-1E87-4B1F-B227-3381A8DEC70C}"/>
              </a:ext>
            </a:extLst>
          </p:cNvPr>
          <p:cNvSpPr/>
          <p:nvPr/>
        </p:nvSpPr>
        <p:spPr>
          <a:xfrm>
            <a:off x="6430439" y="2995658"/>
            <a:ext cx="125939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E67B5F-D401-49E6-BC99-01EFC95EA3BE}"/>
              </a:ext>
            </a:extLst>
          </p:cNvPr>
          <p:cNvSpPr txBox="1"/>
          <p:nvPr/>
        </p:nvSpPr>
        <p:spPr>
          <a:xfrm rot="19900938">
            <a:off x="1744733" y="2450889"/>
            <a:ext cx="1531143" cy="36933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355395"/>
              </a:avLst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Send message</a:t>
            </a:r>
            <a:endParaRPr lang="ru-RU" dirty="0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59527A8F-8791-4047-84B8-06FF2923A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77" y="4839736"/>
            <a:ext cx="2262161" cy="177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1529D1-4B7F-416F-BE4A-9E1A3AA1FB8B}"/>
              </a:ext>
            </a:extLst>
          </p:cNvPr>
          <p:cNvSpPr/>
          <p:nvPr/>
        </p:nvSpPr>
        <p:spPr>
          <a:xfrm rot="20386901">
            <a:off x="9021499" y="5815253"/>
            <a:ext cx="172269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b="0" cap="none" spc="0" dirty="0">
                <a:ln w="0"/>
              </a:rPr>
              <a:t>Prepare data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C646CD04-4D2E-44EA-BF81-737EAAFD5FBC}"/>
              </a:ext>
            </a:extLst>
          </p:cNvPr>
          <p:cNvCxnSpPr>
            <a:cxnSpLocks/>
          </p:cNvCxnSpPr>
          <p:nvPr/>
        </p:nvCxnSpPr>
        <p:spPr>
          <a:xfrm flipV="1">
            <a:off x="1653516" y="2510599"/>
            <a:ext cx="1293033" cy="129106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1ADAA104-E913-42A3-8913-575F29E0C331}"/>
              </a:ext>
            </a:extLst>
          </p:cNvPr>
          <p:cNvCxnSpPr>
            <a:cxnSpLocks/>
          </p:cNvCxnSpPr>
          <p:nvPr/>
        </p:nvCxnSpPr>
        <p:spPr>
          <a:xfrm>
            <a:off x="4824320" y="2018319"/>
            <a:ext cx="1615366" cy="626937"/>
          </a:xfrm>
          <a:prstGeom prst="curvedConnector3">
            <a:avLst>
              <a:gd name="adj1" fmla="val 58829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937C33-AA9C-4A97-B234-E9672C3D8546}"/>
              </a:ext>
            </a:extLst>
          </p:cNvPr>
          <p:cNvSpPr txBox="1"/>
          <p:nvPr/>
        </p:nvSpPr>
        <p:spPr>
          <a:xfrm rot="1827825">
            <a:off x="4781164" y="1946766"/>
            <a:ext cx="1534341" cy="36933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355395"/>
              </a:avLst>
            </a:prstTxWarp>
            <a:spAutoFit/>
          </a:bodyPr>
          <a:lstStyle/>
          <a:p>
            <a:r>
              <a:rPr lang="en-US" dirty="0"/>
              <a:t>Dispatch action</a:t>
            </a:r>
            <a:endParaRPr lang="ru-RU" dirty="0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E8C7ACA-C45E-485A-8CE9-261E105EC164}"/>
              </a:ext>
            </a:extLst>
          </p:cNvPr>
          <p:cNvCxnSpPr>
            <a:cxnSpLocks/>
          </p:cNvCxnSpPr>
          <p:nvPr/>
        </p:nvCxnSpPr>
        <p:spPr>
          <a:xfrm rot="10800000">
            <a:off x="1822612" y="4724223"/>
            <a:ext cx="3428896" cy="100183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4491F5A-A2C3-4EB7-B09A-B8166CD1DA70}"/>
              </a:ext>
            </a:extLst>
          </p:cNvPr>
          <p:cNvSpPr txBox="1"/>
          <p:nvPr/>
        </p:nvSpPr>
        <p:spPr>
          <a:xfrm rot="2122616">
            <a:off x="2803070" y="4982752"/>
            <a:ext cx="1963205" cy="36933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0321457"/>
              </a:avLst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Send response</a:t>
            </a:r>
            <a:endParaRPr lang="ru-RU" dirty="0"/>
          </a:p>
        </p:txBody>
      </p: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20D464C3-FE62-4801-8C28-36911474009D}"/>
              </a:ext>
            </a:extLst>
          </p:cNvPr>
          <p:cNvSpPr/>
          <p:nvPr/>
        </p:nvSpPr>
        <p:spPr>
          <a:xfrm>
            <a:off x="9707917" y="3444760"/>
            <a:ext cx="3370726" cy="1544528"/>
          </a:xfrm>
          <a:prstGeom prst="bracePair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2B0A9F-4C14-40F9-B775-BE2532DEE08B}"/>
              </a:ext>
            </a:extLst>
          </p:cNvPr>
          <p:cNvSpPr txBox="1"/>
          <p:nvPr/>
        </p:nvSpPr>
        <p:spPr>
          <a:xfrm>
            <a:off x="9877911" y="3556702"/>
            <a:ext cx="23663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get_country_list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get_total_info</a:t>
            </a:r>
            <a:r>
              <a:rPr lang="en-US" sz="1400" dirty="0"/>
              <a:t>("</a:t>
            </a:r>
            <a:r>
              <a:rPr lang="en-US" sz="1400" dirty="0" err="1"/>
              <a:t>by_rank</a:t>
            </a:r>
            <a:r>
              <a:rPr lang="en-US" sz="1400" dirty="0"/>
              <a:t>")</a:t>
            </a:r>
          </a:p>
          <a:p>
            <a:r>
              <a:rPr lang="en-US" sz="1400" dirty="0" err="1"/>
              <a:t>get_total_info</a:t>
            </a:r>
            <a:r>
              <a:rPr lang="en-US" sz="1400" dirty="0"/>
              <a:t>("</a:t>
            </a:r>
            <a:r>
              <a:rPr lang="en-US" sz="1400" dirty="0" err="1"/>
              <a:t>by_country</a:t>
            </a:r>
            <a:r>
              <a:rPr lang="en-US" sz="1400" dirty="0"/>
              <a:t>")</a:t>
            </a:r>
          </a:p>
          <a:p>
            <a:r>
              <a:rPr lang="en-US" sz="1400" dirty="0" err="1"/>
              <a:t>get_dql_info</a:t>
            </a:r>
            <a:r>
              <a:rPr lang="en-US" sz="1400" dirty="0"/>
              <a:t>()</a:t>
            </a:r>
            <a:endParaRPr lang="ru-RU" sz="1400" dirty="0"/>
          </a:p>
          <a:p>
            <a:r>
              <a:rPr lang="en-US" sz="1400" dirty="0" err="1"/>
              <a:t>get_help_info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get_top_five</a:t>
            </a:r>
            <a:r>
              <a:rPr lang="en-US" sz="1400" dirty="0"/>
              <a:t>()</a:t>
            </a:r>
            <a:endParaRPr lang="ru-RU" sz="1400" dirty="0"/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2364FFA-E94C-4675-BC32-91AC6FC61B19}"/>
              </a:ext>
            </a:extLst>
          </p:cNvPr>
          <p:cNvCxnSpPr>
            <a:cxnSpLocks/>
          </p:cNvCxnSpPr>
          <p:nvPr/>
        </p:nvCxnSpPr>
        <p:spPr>
          <a:xfrm>
            <a:off x="8007393" y="2645256"/>
            <a:ext cx="1552963" cy="1453928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7E846B8-C545-4F25-9EAC-9943CF11F049}"/>
              </a:ext>
            </a:extLst>
          </p:cNvPr>
          <p:cNvSpPr txBox="1"/>
          <p:nvPr/>
        </p:nvSpPr>
        <p:spPr>
          <a:xfrm rot="2251188">
            <a:off x="8036889" y="2665818"/>
            <a:ext cx="1470550" cy="36933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499639"/>
              </a:avLst>
            </a:prstTxWarp>
            <a:spAutoFit/>
          </a:bodyPr>
          <a:lstStyle/>
          <a:p>
            <a:r>
              <a:rPr lang="en-US" dirty="0"/>
              <a:t>Delegate action</a:t>
            </a:r>
            <a:endParaRPr lang="ru-RU" dirty="0"/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1C9484D6-4E87-47C0-B349-8254711A09CF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8906565" y="4056771"/>
            <a:ext cx="1269579" cy="303943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3F721AC7-0FAB-4306-892A-2708B528E0F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26143" y="2809654"/>
            <a:ext cx="2058527" cy="204548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44D461-782E-4B0D-9F1E-185E18A604A1}"/>
              </a:ext>
            </a:extLst>
          </p:cNvPr>
          <p:cNvSpPr txBox="1"/>
          <p:nvPr/>
        </p:nvSpPr>
        <p:spPr>
          <a:xfrm rot="1827825">
            <a:off x="5290492" y="3885711"/>
            <a:ext cx="2016969" cy="369332"/>
          </a:xfrm>
          <a:prstGeom prst="rect">
            <a:avLst/>
          </a:prstGeom>
          <a:noFill/>
        </p:spPr>
        <p:txBody>
          <a:bodyPr wrap="square">
            <a:prstTxWarp prst="textArchUp">
              <a:avLst>
                <a:gd name="adj" fmla="val 11355395"/>
              </a:avLst>
            </a:prstTxWarp>
            <a:spAutoFit/>
          </a:bodyPr>
          <a:lstStyle/>
          <a:p>
            <a:r>
              <a:rPr lang="en-US" dirty="0"/>
              <a:t>Get country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744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24" grpId="0"/>
      <p:bldP spid="30" grpId="0"/>
      <p:bldP spid="20" grpId="0"/>
      <p:bldP spid="26" grpId="0"/>
      <p:bldP spid="14" grpId="0" animBg="1"/>
      <p:bldP spid="15" grpId="0"/>
      <p:bldP spid="39" grpId="0"/>
      <p:bldP spid="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36B5-38FA-495B-94B2-8E1BCDBF7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" y="2914324"/>
            <a:ext cx="10671048" cy="768096"/>
          </a:xfrm>
        </p:spPr>
        <p:txBody>
          <a:bodyPr>
            <a:normAutofit/>
          </a:bodyPr>
          <a:lstStyle/>
          <a:p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 to </a:t>
            </a:r>
            <a:r>
              <a:rPr lang="en-US" sz="5400" b="0" cap="none" dirty="0">
                <a:ln w="0"/>
                <a:solidFill>
                  <a:srgbClr val="168AC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/start</a:t>
            </a:r>
            <a:endParaRPr lang="ru-RU" sz="5400" b="0" cap="none" dirty="0">
              <a:ln w="0"/>
              <a:solidFill>
                <a:srgbClr val="168AC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7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135" y="166624"/>
            <a:ext cx="6766560" cy="768096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134" y="1494401"/>
            <a:ext cx="8066371" cy="477576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dirty="0"/>
              <a:t>Novelty –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100%</a:t>
            </a:r>
          </a:p>
          <a:p>
            <a:pPr marL="1028700" lvl="1" indent="-342900"/>
            <a:r>
              <a:rPr lang="en-US" sz="2400" dirty="0"/>
              <a:t>No similar bot was found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Efficiency</a:t>
            </a:r>
          </a:p>
          <a:p>
            <a:pPr marL="1200150" lvl="1" indent="-514350"/>
            <a:r>
              <a:rPr lang="en-US" sz="2400" dirty="0"/>
              <a:t>Efficiency = (Size of developed software)/(Resources Used)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is the biggest success?</a:t>
            </a:r>
          </a:p>
          <a:p>
            <a:pPr marL="1200150" lvl="1" indent="-514350"/>
            <a:r>
              <a:rPr lang="en-US" sz="2400" dirty="0"/>
              <a:t>Finite product</a:t>
            </a:r>
          </a:p>
          <a:p>
            <a:pPr marL="1200150" lvl="1" indent="-514350"/>
            <a:r>
              <a:rPr lang="en-US" sz="2400" dirty="0"/>
              <a:t>User-friendly interface</a:t>
            </a:r>
          </a:p>
          <a:p>
            <a:pPr marL="1200150" lvl="1" indent="-514350"/>
            <a:r>
              <a:rPr lang="en-US" sz="2400" dirty="0"/>
              <a:t>Easy to add new features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135" y="166624"/>
            <a:ext cx="8141016" cy="768096"/>
          </a:xfrm>
        </p:spPr>
        <p:txBody>
          <a:bodyPr/>
          <a:lstStyle/>
          <a:p>
            <a:r>
              <a:rPr lang="en-US" sz="4000" dirty="0"/>
              <a:t>What else can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134" y="1494401"/>
            <a:ext cx="8066371" cy="477576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dirty="0"/>
              <a:t>Functionality:</a:t>
            </a:r>
          </a:p>
          <a:p>
            <a:pPr marL="1200150" lvl="1" indent="-514350">
              <a:buFont typeface="+mj-lt"/>
              <a:buAutoNum type="alphaLcParenR"/>
            </a:pPr>
            <a:r>
              <a:rPr lang="en-US" sz="2800" dirty="0"/>
              <a:t>Provide information sorted by metrics.</a:t>
            </a:r>
            <a:endParaRPr lang="ru-RU" sz="2800" dirty="0"/>
          </a:p>
          <a:p>
            <a:pPr marL="1200150" lvl="1" indent="-514350">
              <a:buFont typeface="+mj-lt"/>
              <a:buAutoNum type="alphaLcParenR"/>
            </a:pPr>
            <a:r>
              <a:rPr lang="en-US" sz="2800" dirty="0"/>
              <a:t>Add possibility to download data in different extensions.</a:t>
            </a:r>
          </a:p>
          <a:p>
            <a:pPr marL="342900" indent="-342900">
              <a:buAutoNum type="arabicPeriod"/>
            </a:pPr>
            <a:r>
              <a:rPr lang="en-US" sz="2800" dirty="0"/>
              <a:t>Implement tests.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2878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for questions…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4DDC-F559-41AA-BE01-70CD0B4D6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638" y="379569"/>
            <a:ext cx="4169664" cy="667512"/>
          </a:xfrm>
        </p:spPr>
        <p:txBody>
          <a:bodyPr/>
          <a:lstStyle/>
          <a:p>
            <a:r>
              <a:rPr lang="en-US" dirty="0"/>
              <a:t>purpose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A543D-EFE4-4F6C-A088-C746A6592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637" y="1392251"/>
            <a:ext cx="6143089" cy="4840598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u="sng" dirty="0"/>
              <a:t>More general motivation: </a:t>
            </a:r>
            <a:r>
              <a:rPr lang="en-US" dirty="0"/>
              <a:t>create </a:t>
            </a:r>
            <a:r>
              <a:rPr lang="en-US" b="1" u="sng" dirty="0"/>
              <a:t>useful</a:t>
            </a:r>
            <a:r>
              <a:rPr lang="en-US" dirty="0"/>
              <a:t> software that will provide a user </a:t>
            </a:r>
            <a:r>
              <a:rPr lang="en-US" b="1" u="sng" dirty="0"/>
              <a:t>valuable information </a:t>
            </a:r>
            <a:r>
              <a:rPr lang="en-US" dirty="0"/>
              <a:t>about digital quality of life in different countries with data visualization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u="sng" dirty="0"/>
              <a:t>More specific purpose: </a:t>
            </a:r>
            <a:r>
              <a:rPr lang="en-US" dirty="0"/>
              <a:t>help users to </a:t>
            </a:r>
            <a:r>
              <a:rPr lang="en-US" b="1" u="sng" dirty="0"/>
              <a:t>choose the country </a:t>
            </a:r>
            <a:r>
              <a:rPr lang="en-US" dirty="0"/>
              <a:t>that is more preferable to live and work based on its digital level 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C0DB1C-57BB-4D85-93FE-766E31AF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2901205"/>
            <a:ext cx="3135085" cy="35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5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 thruBlk="1"/>
      </p:transition>
    </mc:Choice>
    <mc:Fallback xmlns="">
      <p:transition spd="slow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D24E456F-BFE3-4AD2-BE0D-B98F0715F297}"/>
              </a:ext>
            </a:extLst>
          </p:cNvPr>
          <p:cNvSpPr/>
          <p:nvPr/>
        </p:nvSpPr>
        <p:spPr>
          <a:xfrm>
            <a:off x="7428794" y="4750551"/>
            <a:ext cx="2088000" cy="1692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E629AB2-A843-4791-8ABA-F3F67F2CA045}"/>
              </a:ext>
            </a:extLst>
          </p:cNvPr>
          <p:cNvSpPr/>
          <p:nvPr/>
        </p:nvSpPr>
        <p:spPr>
          <a:xfrm>
            <a:off x="7367771" y="1555666"/>
            <a:ext cx="2088000" cy="169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E74B8D-D279-402D-B3B4-2333FFE26893}"/>
              </a:ext>
            </a:extLst>
          </p:cNvPr>
          <p:cNvSpPr/>
          <p:nvPr/>
        </p:nvSpPr>
        <p:spPr>
          <a:xfrm>
            <a:off x="4440397" y="1561352"/>
            <a:ext cx="2088000" cy="1692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971182-05E1-46EC-B50B-A02F1F681038}"/>
              </a:ext>
            </a:extLst>
          </p:cNvPr>
          <p:cNvSpPr/>
          <p:nvPr/>
        </p:nvSpPr>
        <p:spPr>
          <a:xfrm>
            <a:off x="1432602" y="3071763"/>
            <a:ext cx="2088000" cy="169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096B1-918D-4D13-B68B-495E944C3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034" y="73152"/>
            <a:ext cx="10671048" cy="768096"/>
          </a:xfrm>
        </p:spPr>
        <p:txBody>
          <a:bodyPr>
            <a:noAutofit/>
          </a:bodyPr>
          <a:lstStyle/>
          <a:p>
            <a:r>
              <a:rPr lang="en-US" sz="3600" cap="none" dirty="0"/>
              <a:t>Why you should use </a:t>
            </a:r>
            <a:br>
              <a:rPr lang="en-US" sz="3600" cap="none" dirty="0"/>
            </a:br>
            <a:r>
              <a:rPr lang="en-US" sz="3600" cap="none" dirty="0">
                <a:solidFill>
                  <a:schemeClr val="accent1">
                    <a:lumMod val="50000"/>
                  </a:schemeClr>
                </a:solidFill>
              </a:rPr>
              <a:t>“Digital Wellbeing” </a:t>
            </a:r>
            <a:r>
              <a:rPr lang="en-US" sz="3600" cap="none" dirty="0"/>
              <a:t>?</a:t>
            </a:r>
            <a:endParaRPr lang="ru-RU" sz="3600" cap="none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5CE18D-4CD8-48F0-B5CC-F704F2BEA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952861" y="3619980"/>
            <a:ext cx="1241928" cy="554392"/>
          </a:xfrm>
        </p:spPr>
        <p:txBody>
          <a:bodyPr/>
          <a:lstStyle/>
          <a:p>
            <a:r>
              <a:rPr lang="en-US" sz="2800" b="1" dirty="0"/>
              <a:t>OR</a:t>
            </a:r>
            <a:endParaRPr lang="ru-RU" sz="2800" b="1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A9822061-8296-4F3F-817F-F125E02C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64" y="3253352"/>
            <a:ext cx="1417475" cy="141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D91E2B96-FF5C-496F-9520-CFC06D2F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29" y="1669485"/>
            <a:ext cx="1780587" cy="14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5A3481A9-3153-400A-A763-7684A8814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973" y="1633457"/>
            <a:ext cx="1369036" cy="1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4A64E4E-1B64-4947-971A-16319A295DF8}"/>
              </a:ext>
            </a:extLst>
          </p:cNvPr>
          <p:cNvCxnSpPr>
            <a:cxnSpLocks/>
            <a:stCxn id="31" idx="3"/>
            <a:endCxn id="37" idx="1"/>
          </p:cNvCxnSpPr>
          <p:nvPr/>
        </p:nvCxnSpPr>
        <p:spPr>
          <a:xfrm flipV="1">
            <a:off x="3520602" y="2407352"/>
            <a:ext cx="919795" cy="1510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09C9527-D6E9-4A02-AC95-918ECFE8652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6528397" y="2401666"/>
            <a:ext cx="839374" cy="5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92" name="Picture 44">
            <a:extLst>
              <a:ext uri="{FF2B5EF4-FFF2-40B4-BE49-F238E27FC236}">
                <a16:creationId xmlns:a16="http://schemas.microsoft.com/office/drawing/2014/main" id="{E04D5EF1-1826-4F84-AD9D-A06DD3F0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84" y="4837798"/>
            <a:ext cx="1571503" cy="150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D657599-2E0F-47EC-B65E-468020E15D15}"/>
              </a:ext>
            </a:extLst>
          </p:cNvPr>
          <p:cNvGrpSpPr/>
          <p:nvPr/>
        </p:nvGrpSpPr>
        <p:grpSpPr>
          <a:xfrm>
            <a:off x="3055918" y="3029992"/>
            <a:ext cx="5116511" cy="4987213"/>
            <a:chOff x="4490436" y="3059704"/>
            <a:chExt cx="5116511" cy="4987213"/>
          </a:xfrm>
        </p:grpSpPr>
        <p:pic>
          <p:nvPicPr>
            <p:cNvPr id="2074" name="Picture 26">
              <a:extLst>
                <a:ext uri="{FF2B5EF4-FFF2-40B4-BE49-F238E27FC236}">
                  <a16:creationId xmlns:a16="http://schemas.microsoft.com/office/drawing/2014/main" id="{A8F2B084-B18C-4EF3-8913-E689B7B39C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436" y="3059704"/>
              <a:ext cx="5116511" cy="4987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4CD575-9FC9-4136-874B-FFD65B8D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3474" y="4620623"/>
              <a:ext cx="1865376" cy="1865376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9CBDEA1-ADB3-45A9-82BF-7D1BC3735F6D}"/>
                </a:ext>
              </a:extLst>
            </p:cNvPr>
            <p:cNvSpPr/>
            <p:nvPr/>
          </p:nvSpPr>
          <p:spPr>
            <a:xfrm>
              <a:off x="6008343" y="6178189"/>
              <a:ext cx="2080698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Digital Wellbeing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082" name="Picture 34">
              <a:extLst>
                <a:ext uri="{FF2B5EF4-FFF2-40B4-BE49-F238E27FC236}">
                  <a16:creationId xmlns:a16="http://schemas.microsoft.com/office/drawing/2014/main" id="{6ED87AFE-0A45-41E7-B97B-8731D7543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7725" y="4260012"/>
              <a:ext cx="1120421" cy="630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6124FBD-200B-4107-B71C-94134BDB116D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4955120" y="3991801"/>
              <a:ext cx="1088354" cy="1561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4248024-2B7A-49AD-9A52-109539029B74}"/>
              </a:ext>
            </a:extLst>
          </p:cNvPr>
          <p:cNvCxnSpPr>
            <a:cxnSpLocks/>
          </p:cNvCxnSpPr>
          <p:nvPr/>
        </p:nvCxnSpPr>
        <p:spPr>
          <a:xfrm>
            <a:off x="6528397" y="5562408"/>
            <a:ext cx="900397" cy="24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3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8" grpId="0" animBg="1"/>
      <p:bldP spid="37" grpId="0" animBg="1"/>
      <p:bldP spid="31" grpId="0" animBg="1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F02CC7A-3B9C-4B0C-BB92-C33D98056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371" y="1588252"/>
            <a:ext cx="1816635" cy="182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89A1BC41-4EAA-4150-8F60-9E9BE2697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72" r="66877"/>
          <a:stretch/>
        </p:blipFill>
        <p:spPr bwMode="auto">
          <a:xfrm>
            <a:off x="1479100" y="3745748"/>
            <a:ext cx="13311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7A6FD4-E127-44B7-BB0B-8E3094089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7" t="50072"/>
          <a:stretch/>
        </p:blipFill>
        <p:spPr bwMode="auto">
          <a:xfrm>
            <a:off x="10459617" y="2534484"/>
            <a:ext cx="1286569" cy="147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4A28D87-BF50-4DEA-977E-CB4D323CD890}"/>
              </a:ext>
            </a:extLst>
          </p:cNvPr>
          <p:cNvSpPr txBox="1">
            <a:spLocks/>
          </p:cNvSpPr>
          <p:nvPr/>
        </p:nvSpPr>
        <p:spPr>
          <a:xfrm>
            <a:off x="239049" y="281330"/>
            <a:ext cx="8289129" cy="667512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487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Developing process</a:t>
            </a:r>
            <a:endParaRPr kumimoji="0" lang="ru-RU" sz="4400" b="1" i="0" u="none" strike="noStrike" kern="1200" cap="all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j-ea"/>
              <a:cs typeface="+mj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92956B9-3BDB-471A-8CD1-549E8D1CDF08}"/>
              </a:ext>
            </a:extLst>
          </p:cNvPr>
          <p:cNvSpPr/>
          <p:nvPr/>
        </p:nvSpPr>
        <p:spPr>
          <a:xfrm>
            <a:off x="3786454" y="2940020"/>
            <a:ext cx="1194318" cy="7405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E20A5BE-5383-429C-9374-0F4904D3ECDE}"/>
              </a:ext>
            </a:extLst>
          </p:cNvPr>
          <p:cNvSpPr/>
          <p:nvPr/>
        </p:nvSpPr>
        <p:spPr>
          <a:xfrm>
            <a:off x="8803046" y="2940021"/>
            <a:ext cx="1194318" cy="740587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36" name="Picture 16">
            <a:extLst>
              <a:ext uri="{FF2B5EF4-FFF2-40B4-BE49-F238E27FC236}">
                <a16:creationId xmlns:a16="http://schemas.microsoft.com/office/drawing/2014/main" id="{F9AF3CF7-C876-4C5E-8404-E405025D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61" y="235781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71B1D1-D495-4F6D-84DE-C85A8F2F9800}"/>
              </a:ext>
            </a:extLst>
          </p:cNvPr>
          <p:cNvSpPr/>
          <p:nvPr/>
        </p:nvSpPr>
        <p:spPr>
          <a:xfrm>
            <a:off x="4472076" y="4870780"/>
            <a:ext cx="7194918" cy="153888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main tasks:</a:t>
            </a:r>
          </a:p>
          <a:p>
            <a:pPr marL="914400" indent="-914400">
              <a:buAutoNum type="arabicPeriod"/>
            </a:pPr>
            <a:r>
              <a:rPr lang="en-US" sz="20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Represent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 in an understandable way</a:t>
            </a:r>
          </a:p>
          <a:p>
            <a:pPr marL="914400" indent="-914400">
              <a:buAutoNum type="arabicPeriod"/>
            </a:pP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Give the user the possibility to </a:t>
            </a:r>
            <a:r>
              <a:rPr lang="en-US" sz="2000" b="0" u="sng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extract</a:t>
            </a:r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some pieces of data</a:t>
            </a:r>
          </a:p>
        </p:txBody>
      </p:sp>
    </p:spTree>
    <p:extLst>
      <p:ext uri="{BB962C8B-B14F-4D97-AF65-F5344CB8AC3E}">
        <p14:creationId xmlns:p14="http://schemas.microsoft.com/office/powerpoint/2010/main" val="201282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DEB513-3883-458C-9DCD-E04CCBEB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" y="2388888"/>
            <a:ext cx="2268000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How to represent data?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D95B-B984-4C10-A562-290CDD2506DB}"/>
              </a:ext>
            </a:extLst>
          </p:cNvPr>
          <p:cNvSpPr/>
          <p:nvPr/>
        </p:nvSpPr>
        <p:spPr>
          <a:xfrm>
            <a:off x="1011193" y="4898475"/>
            <a:ext cx="9825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85E93-C841-42F3-A106-46F6F09D897A}"/>
              </a:ext>
            </a:extLst>
          </p:cNvPr>
          <p:cNvSpPr/>
          <p:nvPr/>
        </p:nvSpPr>
        <p:spPr>
          <a:xfrm>
            <a:off x="3696434" y="4879717"/>
            <a:ext cx="1513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2C1C9-3F56-4094-82ED-DD6AF968795F}"/>
              </a:ext>
            </a:extLst>
          </p:cNvPr>
          <p:cNvSpPr/>
          <p:nvPr/>
        </p:nvSpPr>
        <p:spPr>
          <a:xfrm>
            <a:off x="6912718" y="4879717"/>
            <a:ext cx="10374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4B9F59A-5266-4787-83E9-AE02537A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61" y="2430876"/>
            <a:ext cx="2552026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538703-C68F-494C-89BE-7DBE14B1F32B}"/>
              </a:ext>
            </a:extLst>
          </p:cNvPr>
          <p:cNvSpPr/>
          <p:nvPr/>
        </p:nvSpPr>
        <p:spPr>
          <a:xfrm>
            <a:off x="9376391" y="4879717"/>
            <a:ext cx="2315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Separate text file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A35AEE20-F7DC-4412-ACEF-09F1F937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70" y="2611717"/>
            <a:ext cx="2268000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3541CE1A-1B94-4077-93D0-A352AB8B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17" y="2388887"/>
            <a:ext cx="1676322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1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DEB513-3883-458C-9DCD-E04CCBEB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" y="2388888"/>
            <a:ext cx="2268000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How to represent data?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D95B-B984-4C10-A562-290CDD2506DB}"/>
              </a:ext>
            </a:extLst>
          </p:cNvPr>
          <p:cNvSpPr/>
          <p:nvPr/>
        </p:nvSpPr>
        <p:spPr>
          <a:xfrm>
            <a:off x="1011193" y="4898475"/>
            <a:ext cx="98251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85E93-C841-42F3-A106-46F6F09D897A}"/>
              </a:ext>
            </a:extLst>
          </p:cNvPr>
          <p:cNvSpPr/>
          <p:nvPr/>
        </p:nvSpPr>
        <p:spPr>
          <a:xfrm>
            <a:off x="3696434" y="4879717"/>
            <a:ext cx="151355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Inline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2C1C9-3F56-4094-82ED-DD6AF968795F}"/>
              </a:ext>
            </a:extLst>
          </p:cNvPr>
          <p:cNvSpPr/>
          <p:nvPr/>
        </p:nvSpPr>
        <p:spPr>
          <a:xfrm>
            <a:off x="6912718" y="4879717"/>
            <a:ext cx="10374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Charts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A4B9F59A-5266-4787-83E9-AE02537A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61" y="2430876"/>
            <a:ext cx="2552026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B538703-C68F-494C-89BE-7DBE14B1F32B}"/>
              </a:ext>
            </a:extLst>
          </p:cNvPr>
          <p:cNvSpPr/>
          <p:nvPr/>
        </p:nvSpPr>
        <p:spPr>
          <a:xfrm>
            <a:off x="9376391" y="4879717"/>
            <a:ext cx="231505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Separate text file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A35AEE20-F7DC-4412-ACEF-09F1F9377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970" y="2611717"/>
            <a:ext cx="2268000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3541CE1A-1B94-4077-93D0-A352AB8B0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617" y="2388887"/>
            <a:ext cx="1676322" cy="22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DF0A32-0F94-4063-B805-BE5A9C741649}"/>
              </a:ext>
            </a:extLst>
          </p:cNvPr>
          <p:cNvSpPr/>
          <p:nvPr/>
        </p:nvSpPr>
        <p:spPr>
          <a:xfrm>
            <a:off x="2951905" y="1804522"/>
            <a:ext cx="2913745" cy="3882389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A6C63D-3250-4C80-AFA3-9DA35519D010}"/>
              </a:ext>
            </a:extLst>
          </p:cNvPr>
          <p:cNvSpPr/>
          <p:nvPr/>
        </p:nvSpPr>
        <p:spPr>
          <a:xfrm>
            <a:off x="6081001" y="1804521"/>
            <a:ext cx="2913745" cy="3882389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8E1E60-453B-41BF-B655-1021C6E566C5}"/>
              </a:ext>
            </a:extLst>
          </p:cNvPr>
          <p:cNvSpPr/>
          <p:nvPr/>
        </p:nvSpPr>
        <p:spPr>
          <a:xfrm>
            <a:off x="214603" y="1688966"/>
            <a:ext cx="2437266" cy="47491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6E3897-1FAE-406C-83FC-6D5D2E173266}"/>
              </a:ext>
            </a:extLst>
          </p:cNvPr>
          <p:cNvSpPr/>
          <p:nvPr/>
        </p:nvSpPr>
        <p:spPr>
          <a:xfrm>
            <a:off x="9151325" y="1516618"/>
            <a:ext cx="2752980" cy="4749156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60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9DB-E63D-4728-81AA-B3425B970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03" y="264617"/>
            <a:ext cx="9666515" cy="72442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cap="none" dirty="0"/>
              <a:t>Possible approaches to solve problem</a:t>
            </a:r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F8FBA-249C-44EF-A061-ACF8AFF4BACE}"/>
              </a:ext>
            </a:extLst>
          </p:cNvPr>
          <p:cNvSpPr txBox="1">
            <a:spLocks/>
          </p:cNvSpPr>
          <p:nvPr/>
        </p:nvSpPr>
        <p:spPr>
          <a:xfrm>
            <a:off x="214602" y="964538"/>
            <a:ext cx="9666515" cy="7244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ctr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none" dirty="0">
                <a:solidFill>
                  <a:schemeClr val="accent1">
                    <a:lumMod val="75000"/>
                  </a:schemeClr>
                </a:solidFill>
              </a:rPr>
              <a:t>How the user can interact with data?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4D95B-B984-4C10-A562-290CDD2506DB}"/>
              </a:ext>
            </a:extLst>
          </p:cNvPr>
          <p:cNvSpPr/>
          <p:nvPr/>
        </p:nvSpPr>
        <p:spPr>
          <a:xfrm>
            <a:off x="606488" y="5062465"/>
            <a:ext cx="271405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 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F85E93-C841-42F3-A106-46F6F09D897A}"/>
              </a:ext>
            </a:extLst>
          </p:cNvPr>
          <p:cNvSpPr/>
          <p:nvPr/>
        </p:nvSpPr>
        <p:spPr>
          <a:xfrm>
            <a:off x="4563698" y="5108632"/>
            <a:ext cx="27360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Choose from the list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9A76659-1A7D-47F5-8C6A-3A606B77F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6" r="10592"/>
          <a:stretch/>
        </p:blipFill>
        <p:spPr bwMode="auto">
          <a:xfrm>
            <a:off x="606488" y="2740250"/>
            <a:ext cx="2736000" cy="19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09749F-879C-4263-AC5A-A9131643C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98" y="1963078"/>
            <a:ext cx="2736000" cy="2817267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93C0F57-5171-47A1-8939-DA75D453C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433" y="2485014"/>
            <a:ext cx="3448841" cy="229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E31441-7A7A-451E-80E8-2278ACD1B15B}"/>
              </a:ext>
            </a:extLst>
          </p:cNvPr>
          <p:cNvSpPr/>
          <p:nvPr/>
        </p:nvSpPr>
        <p:spPr>
          <a:xfrm>
            <a:off x="8358433" y="5051701"/>
            <a:ext cx="27360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Voice recognition</a:t>
            </a:r>
          </a:p>
        </p:txBody>
      </p:sp>
    </p:spTree>
    <p:extLst>
      <p:ext uri="{BB962C8B-B14F-4D97-AF65-F5344CB8AC3E}">
        <p14:creationId xmlns:p14="http://schemas.microsoft.com/office/powerpoint/2010/main" val="238603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{773787AC-7EBA-4ADC-82AD-5B8CDAD5588B}tf78438558_win32</Template>
  <TotalTime>1007</TotalTime>
  <Words>993</Words>
  <Application>Microsoft Office PowerPoint</Application>
  <PresentationFormat>Widescreen</PresentationFormat>
  <Paragraphs>209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Sabon Next LT</vt:lpstr>
      <vt:lpstr>Office Theme</vt:lpstr>
      <vt:lpstr>1_Office Theme</vt:lpstr>
      <vt:lpstr>Developing telegram bot “Digital Wellbeing”</vt:lpstr>
      <vt:lpstr>Technical requirements</vt:lpstr>
      <vt:lpstr>Time to /start</vt:lpstr>
      <vt:lpstr>purpose</vt:lpstr>
      <vt:lpstr>Why you should use  “Digital Wellbeing” ?</vt:lpstr>
      <vt:lpstr>PowerPoint Presentation</vt:lpstr>
      <vt:lpstr>Possible approaches to solve problem</vt:lpstr>
      <vt:lpstr>Possible approaches to solve problem</vt:lpstr>
      <vt:lpstr>Possible approaches to solve problem</vt:lpstr>
      <vt:lpstr>Possible approaches to solve problem</vt:lpstr>
      <vt:lpstr>Possible approaches to solve problem</vt:lpstr>
      <vt:lpstr>Possible approaches to solve problem</vt:lpstr>
      <vt:lpstr>Possible approaches to solve problem</vt:lpstr>
      <vt:lpstr>Possible approaches to solve problem</vt:lpstr>
      <vt:lpstr>Major Features</vt:lpstr>
      <vt:lpstr>DQL of all countries</vt:lpstr>
      <vt:lpstr>DQL of all countries</vt:lpstr>
      <vt:lpstr>Major Features</vt:lpstr>
      <vt:lpstr>DQL of selected countries</vt:lpstr>
      <vt:lpstr>Major Features</vt:lpstr>
      <vt:lpstr>Top-5 countries</vt:lpstr>
      <vt:lpstr>Top-5 countries</vt:lpstr>
      <vt:lpstr>Major Features</vt:lpstr>
      <vt:lpstr>Country rank</vt:lpstr>
      <vt:lpstr>Major Features</vt:lpstr>
      <vt:lpstr>About survey</vt:lpstr>
      <vt:lpstr>Code design</vt:lpstr>
      <vt:lpstr>Code design</vt:lpstr>
      <vt:lpstr>Code design</vt:lpstr>
      <vt:lpstr>results</vt:lpstr>
      <vt:lpstr>What else can be done?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telegram bot “Digital Wellbeing”</dc:title>
  <dc:subject/>
  <dc:creator>Natallia Kostsina</dc:creator>
  <cp:lastModifiedBy>Natallia Kostsina</cp:lastModifiedBy>
  <cp:revision>68</cp:revision>
  <dcterms:created xsi:type="dcterms:W3CDTF">2023-05-27T05:14:50Z</dcterms:created>
  <dcterms:modified xsi:type="dcterms:W3CDTF">2023-05-28T19:30:29Z</dcterms:modified>
</cp:coreProperties>
</file>